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69.xml" ContentType="application/vnd.openxmlformats-officedocument.presentationml.slide+xml"/>
  <Override PartName="/ppt/tableStyles.xml" ContentType="application/vnd.openxmlformats-officedocument.presentationml.tableStyles+xml"/>
  <Override PartName="/ppt/slides/slide129.xml" ContentType="application/vnd.openxmlformats-officedocument.presentationml.slide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slides/slide165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72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119.xml" ContentType="application/vnd.openxmlformats-officedocument.presentationml.slide+xml"/>
  <Override PartName="/ppt/slides/slide148.xml" ContentType="application/vnd.openxmlformats-officedocument.presentationml.slide+xml"/>
  <Override PartName="/ppt/slides/slide166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55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slides/slide144.xml" ContentType="application/vnd.openxmlformats-officedocument.presentationml.slide+xml"/>
  <Override PartName="/ppt/slides/slide162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51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slides/slide167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170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74"/>
  </p:notesMasterIdLst>
  <p:handoutMasterIdLst>
    <p:handoutMasterId r:id="rId175"/>
  </p:handoutMasterIdLst>
  <p:sldIdLst>
    <p:sldId id="426" r:id="rId2"/>
    <p:sldId id="884" r:id="rId3"/>
    <p:sldId id="571" r:id="rId4"/>
    <p:sldId id="885" r:id="rId5"/>
    <p:sldId id="575" r:id="rId6"/>
    <p:sldId id="873" r:id="rId7"/>
    <p:sldId id="874" r:id="rId8"/>
    <p:sldId id="875" r:id="rId9"/>
    <p:sldId id="876" r:id="rId10"/>
    <p:sldId id="877" r:id="rId11"/>
    <p:sldId id="878" r:id="rId12"/>
    <p:sldId id="879" r:id="rId13"/>
    <p:sldId id="883" r:id="rId14"/>
    <p:sldId id="882" r:id="rId15"/>
    <p:sldId id="716" r:id="rId16"/>
    <p:sldId id="880" r:id="rId17"/>
    <p:sldId id="717" r:id="rId18"/>
    <p:sldId id="718" r:id="rId19"/>
    <p:sldId id="719" r:id="rId20"/>
    <p:sldId id="720" r:id="rId21"/>
    <p:sldId id="722" r:id="rId22"/>
    <p:sldId id="723" r:id="rId23"/>
    <p:sldId id="727" r:id="rId24"/>
    <p:sldId id="730" r:id="rId25"/>
    <p:sldId id="731" r:id="rId26"/>
    <p:sldId id="733" r:id="rId27"/>
    <p:sldId id="734" r:id="rId28"/>
    <p:sldId id="735" r:id="rId29"/>
    <p:sldId id="736" r:id="rId30"/>
    <p:sldId id="737" r:id="rId31"/>
    <p:sldId id="732" r:id="rId32"/>
    <p:sldId id="740" r:id="rId33"/>
    <p:sldId id="738" r:id="rId34"/>
    <p:sldId id="741" r:id="rId35"/>
    <p:sldId id="742" r:id="rId36"/>
    <p:sldId id="747" r:id="rId37"/>
    <p:sldId id="748" r:id="rId38"/>
    <p:sldId id="754" r:id="rId39"/>
    <p:sldId id="752" r:id="rId40"/>
    <p:sldId id="755" r:id="rId41"/>
    <p:sldId id="756" r:id="rId42"/>
    <p:sldId id="757" r:id="rId43"/>
    <p:sldId id="758" r:id="rId44"/>
    <p:sldId id="759" r:id="rId45"/>
    <p:sldId id="629" r:id="rId46"/>
    <p:sldId id="589" r:id="rId47"/>
    <p:sldId id="633" r:id="rId48"/>
    <p:sldId id="634" r:id="rId49"/>
    <p:sldId id="680" r:id="rId50"/>
    <p:sldId id="760" r:id="rId51"/>
    <p:sldId id="630" r:id="rId52"/>
    <p:sldId id="631" r:id="rId53"/>
    <p:sldId id="615" r:id="rId54"/>
    <p:sldId id="715" r:id="rId55"/>
    <p:sldId id="623" r:id="rId56"/>
    <p:sldId id="635" r:id="rId57"/>
    <p:sldId id="617" r:id="rId58"/>
    <p:sldId id="613" r:id="rId59"/>
    <p:sldId id="637" r:id="rId60"/>
    <p:sldId id="660" r:id="rId61"/>
    <p:sldId id="661" r:id="rId62"/>
    <p:sldId id="662" r:id="rId63"/>
    <p:sldId id="663" r:id="rId64"/>
    <p:sldId id="664" r:id="rId65"/>
    <p:sldId id="665" r:id="rId66"/>
    <p:sldId id="762" r:id="rId67"/>
    <p:sldId id="761" r:id="rId68"/>
    <p:sldId id="763" r:id="rId69"/>
    <p:sldId id="764" r:id="rId70"/>
    <p:sldId id="791" r:id="rId71"/>
    <p:sldId id="796" r:id="rId72"/>
    <p:sldId id="797" r:id="rId73"/>
    <p:sldId id="793" r:id="rId74"/>
    <p:sldId id="798" r:id="rId75"/>
    <p:sldId id="799" r:id="rId76"/>
    <p:sldId id="794" r:id="rId77"/>
    <p:sldId id="800" r:id="rId78"/>
    <p:sldId id="804" r:id="rId79"/>
    <p:sldId id="795" r:id="rId80"/>
    <p:sldId id="801" r:id="rId81"/>
    <p:sldId id="803" r:id="rId82"/>
    <p:sldId id="790" r:id="rId83"/>
    <p:sldId id="786" r:id="rId84"/>
    <p:sldId id="787" r:id="rId85"/>
    <p:sldId id="788" r:id="rId86"/>
    <p:sldId id="779" r:id="rId87"/>
    <p:sldId id="780" r:id="rId88"/>
    <p:sldId id="783" r:id="rId89"/>
    <p:sldId id="781" r:id="rId90"/>
    <p:sldId id="782" r:id="rId91"/>
    <p:sldId id="784" r:id="rId92"/>
    <p:sldId id="789" r:id="rId93"/>
    <p:sldId id="810" r:id="rId94"/>
    <p:sldId id="805" r:id="rId95"/>
    <p:sldId id="806" r:id="rId96"/>
    <p:sldId id="812" r:id="rId97"/>
    <p:sldId id="813" r:id="rId98"/>
    <p:sldId id="807" r:id="rId99"/>
    <p:sldId id="814" r:id="rId100"/>
    <p:sldId id="808" r:id="rId101"/>
    <p:sldId id="809" r:id="rId102"/>
    <p:sldId id="811" r:id="rId103"/>
    <p:sldId id="816" r:id="rId104"/>
    <p:sldId id="817" r:id="rId105"/>
    <p:sldId id="819" r:id="rId106"/>
    <p:sldId id="820" r:id="rId107"/>
    <p:sldId id="821" r:id="rId108"/>
    <p:sldId id="822" r:id="rId109"/>
    <p:sldId id="858" r:id="rId110"/>
    <p:sldId id="859" r:id="rId111"/>
    <p:sldId id="848" r:id="rId112"/>
    <p:sldId id="849" r:id="rId113"/>
    <p:sldId id="850" r:id="rId114"/>
    <p:sldId id="860" r:id="rId115"/>
    <p:sldId id="851" r:id="rId116"/>
    <p:sldId id="854" r:id="rId117"/>
    <p:sldId id="855" r:id="rId118"/>
    <p:sldId id="856" r:id="rId119"/>
    <p:sldId id="857" r:id="rId120"/>
    <p:sldId id="861" r:id="rId121"/>
    <p:sldId id="823" r:id="rId122"/>
    <p:sldId id="824" r:id="rId123"/>
    <p:sldId id="825" r:id="rId124"/>
    <p:sldId id="830" r:id="rId125"/>
    <p:sldId id="831" r:id="rId126"/>
    <p:sldId id="832" r:id="rId127"/>
    <p:sldId id="826" r:id="rId128"/>
    <p:sldId id="833" r:id="rId129"/>
    <p:sldId id="834" r:id="rId130"/>
    <p:sldId id="835" r:id="rId131"/>
    <p:sldId id="839" r:id="rId132"/>
    <p:sldId id="840" r:id="rId133"/>
    <p:sldId id="841" r:id="rId134"/>
    <p:sldId id="842" r:id="rId135"/>
    <p:sldId id="843" r:id="rId136"/>
    <p:sldId id="845" r:id="rId137"/>
    <p:sldId id="862" r:id="rId138"/>
    <p:sldId id="863" r:id="rId139"/>
    <p:sldId id="837" r:id="rId140"/>
    <p:sldId id="846" r:id="rId141"/>
    <p:sldId id="838" r:id="rId142"/>
    <p:sldId id="847" r:id="rId143"/>
    <p:sldId id="866" r:id="rId144"/>
    <p:sldId id="867" r:id="rId145"/>
    <p:sldId id="870" r:id="rId146"/>
    <p:sldId id="872" r:id="rId147"/>
    <p:sldId id="771" r:id="rId148"/>
    <p:sldId id="772" r:id="rId149"/>
    <p:sldId id="773" r:id="rId150"/>
    <p:sldId id="774" r:id="rId151"/>
    <p:sldId id="775" r:id="rId152"/>
    <p:sldId id="776" r:id="rId153"/>
    <p:sldId id="777" r:id="rId154"/>
    <p:sldId id="778" r:id="rId155"/>
    <p:sldId id="619" r:id="rId156"/>
    <p:sldId id="618" r:id="rId157"/>
    <p:sldId id="636" r:id="rId158"/>
    <p:sldId id="620" r:id="rId159"/>
    <p:sldId id="624" r:id="rId160"/>
    <p:sldId id="683" r:id="rId161"/>
    <p:sldId id="627" r:id="rId162"/>
    <p:sldId id="682" r:id="rId163"/>
    <p:sldId id="677" r:id="rId164"/>
    <p:sldId id="678" r:id="rId165"/>
    <p:sldId id="669" r:id="rId166"/>
    <p:sldId id="670" r:id="rId167"/>
    <p:sldId id="671" r:id="rId168"/>
    <p:sldId id="672" r:id="rId169"/>
    <p:sldId id="673" r:id="rId170"/>
    <p:sldId id="674" r:id="rId171"/>
    <p:sldId id="687" r:id="rId172"/>
    <p:sldId id="413" r:id="rId17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200" u="sng" kern="1200">
        <a:solidFill>
          <a:schemeClr val="tx1"/>
        </a:solidFill>
        <a:latin typeface="Tahoma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3200" u="sng" kern="1200">
        <a:solidFill>
          <a:schemeClr val="tx1"/>
        </a:solidFill>
        <a:latin typeface="Tahoma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3200" u="sng" kern="1200">
        <a:solidFill>
          <a:schemeClr val="tx1"/>
        </a:solidFill>
        <a:latin typeface="Tahoma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3200" u="sng" kern="1200">
        <a:solidFill>
          <a:schemeClr val="tx1"/>
        </a:solidFill>
        <a:latin typeface="Tahoma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3200" u="sng" kern="1200">
        <a:solidFill>
          <a:schemeClr val="tx1"/>
        </a:solidFill>
        <a:latin typeface="Tahoma" pitchFamily="34" charset="0"/>
        <a:ea typeface="+mn-ea"/>
        <a:cs typeface="Arial" charset="0"/>
      </a:defRPr>
    </a:lvl5pPr>
    <a:lvl6pPr marL="2286000" algn="l" defTabSz="914400" rtl="0" eaLnBrk="1" latinLnBrk="0" hangingPunct="1">
      <a:defRPr sz="3200" u="sng" kern="1200">
        <a:solidFill>
          <a:schemeClr val="tx1"/>
        </a:solidFill>
        <a:latin typeface="Tahoma" pitchFamily="34" charset="0"/>
        <a:ea typeface="+mn-ea"/>
        <a:cs typeface="Arial" charset="0"/>
      </a:defRPr>
    </a:lvl6pPr>
    <a:lvl7pPr marL="2743200" algn="l" defTabSz="914400" rtl="0" eaLnBrk="1" latinLnBrk="0" hangingPunct="1">
      <a:defRPr sz="3200" u="sng" kern="1200">
        <a:solidFill>
          <a:schemeClr val="tx1"/>
        </a:solidFill>
        <a:latin typeface="Tahoma" pitchFamily="34" charset="0"/>
        <a:ea typeface="+mn-ea"/>
        <a:cs typeface="Arial" charset="0"/>
      </a:defRPr>
    </a:lvl7pPr>
    <a:lvl8pPr marL="3200400" algn="l" defTabSz="914400" rtl="0" eaLnBrk="1" latinLnBrk="0" hangingPunct="1">
      <a:defRPr sz="3200" u="sng" kern="1200">
        <a:solidFill>
          <a:schemeClr val="tx1"/>
        </a:solidFill>
        <a:latin typeface="Tahoma" pitchFamily="34" charset="0"/>
        <a:ea typeface="+mn-ea"/>
        <a:cs typeface="Arial" charset="0"/>
      </a:defRPr>
    </a:lvl8pPr>
    <a:lvl9pPr marL="3657600" algn="l" defTabSz="914400" rtl="0" eaLnBrk="1" latinLnBrk="0" hangingPunct="1">
      <a:defRPr sz="3200" u="sng" kern="1200">
        <a:solidFill>
          <a:schemeClr val="tx1"/>
        </a:solidFill>
        <a:latin typeface="Tahoma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005841"/>
    <a:srgbClr val="008C67"/>
    <a:srgbClr val="002E22"/>
    <a:srgbClr val="CC00F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4528" autoAdjust="0"/>
    <p:restoredTop sz="94803" autoAdjust="0"/>
  </p:normalViewPr>
  <p:slideViewPr>
    <p:cSldViewPr>
      <p:cViewPr>
        <p:scale>
          <a:sx n="60" d="100"/>
          <a:sy n="60" d="100"/>
        </p:scale>
        <p:origin x="-1602" y="-19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5" d="100"/>
          <a:sy n="55" d="100"/>
        </p:scale>
        <p:origin x="-2844" y="-10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handoutMaster" Target="handoutMasters/handoutMaster1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77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notesMaster" Target="notesMasters/notesMaster1.xml"/><Relationship Id="rId179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4C8BD89B-FFC2-440F-BC43-7A06D7AE704A}" type="datetimeFigureOut">
              <a:rPr lang="en-US"/>
              <a:pPr>
                <a:defRPr/>
              </a:pPr>
              <a:t>4/12/2016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42190134-FD37-4ACC-B6CC-EEB40DF988FE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u="none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u="none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40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u="none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u="none">
                <a:cs typeface="+mn-cs"/>
              </a:defRPr>
            </a:lvl1pPr>
          </a:lstStyle>
          <a:p>
            <a:pPr>
              <a:defRPr/>
            </a:pPr>
            <a:fld id="{2357C725-3EC2-4CB5-81BD-A3B1E12A42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410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10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DB2A69-A162-480C-8E15-97E3BD113A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32625" y="617538"/>
            <a:ext cx="1958975" cy="54784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0938" y="617538"/>
            <a:ext cx="5729287" cy="54784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04C987-E126-4A78-90FE-B5DC07F084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617538"/>
            <a:ext cx="7793037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19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37453-748D-47C8-92F6-C1E4A2A671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4B3B93-73A8-4526-9CB6-474BA85A00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CAD0D9-E564-42FA-A88E-7CDFDBC38B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2F4FAE-5918-47FE-8D7F-5316C99F8E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AB4310-D87B-4770-B0DF-D28E6EC3F7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159AD3-EB3F-4ABA-8143-F7CEB7C14D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8862F7-85FA-47BF-83BA-9A58485C4A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EB9E07-120C-4B7E-9035-095D3A3D7A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US" sz="2400" u="none">
              <a:cs typeface="+mn-cs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US" sz="2400" u="none">
              <a:cs typeface="+mn-cs"/>
            </a:endParaRP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US" sz="2400" u="none">
              <a:cs typeface="+mn-cs"/>
            </a:endParaRP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US" sz="2400" u="none">
              <a:cs typeface="+mn-cs"/>
            </a:endParaRPr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US" sz="2400" u="none">
              <a:cs typeface="+mn-cs"/>
            </a:endParaRP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US" sz="2400" u="none">
              <a:cs typeface="+mn-cs"/>
            </a:endParaRPr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US" sz="2400" u="none">
              <a:cs typeface="+mn-cs"/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617538"/>
            <a:ext cx="779303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085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 i="1" u="none">
                <a:solidFill>
                  <a:schemeClr val="hlink"/>
                </a:solidFill>
                <a:cs typeface="+mn-cs"/>
              </a:defRPr>
            </a:lvl1pPr>
          </a:lstStyle>
          <a:p>
            <a:pPr>
              <a:defRPr/>
            </a:pPr>
            <a:fld id="{D9A48D17-296E-4735-A9EB-63AB47C889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  <p:sldLayoutId id="2147483861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4343400"/>
            <a:ext cx="7391400" cy="106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b="1" smtClean="0"/>
              <a:t>Dr. Prashant Singh Rana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b="1" smtClean="0"/>
              <a:t>psrana@gmail.com</a:t>
            </a:r>
          </a:p>
        </p:txBody>
      </p:sp>
      <p:sp>
        <p:nvSpPr>
          <p:cNvPr id="5123" name="Rectangle 4"/>
          <p:cNvSpPr>
            <a:spLocks noChangeArrowheads="1"/>
          </p:cNvSpPr>
          <p:nvPr/>
        </p:nvSpPr>
        <p:spPr bwMode="auto">
          <a:xfrm>
            <a:off x="1524000" y="1143000"/>
            <a:ext cx="5867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sz="4400" b="1" u="none" dirty="0" smtClean="0">
                <a:solidFill>
                  <a:srgbClr val="FF0000"/>
                </a:solidFill>
              </a:rPr>
              <a:t>Optimization</a:t>
            </a:r>
          </a:p>
          <a:p>
            <a:pPr algn="ctr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sz="2400" b="1" u="none" dirty="0" smtClean="0">
                <a:solidFill>
                  <a:srgbClr val="002060"/>
                </a:solidFill>
              </a:rPr>
              <a:t>Solving NP Hard Problems</a:t>
            </a:r>
          </a:p>
          <a:p>
            <a:pPr algn="ctr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sz="2400" b="1" u="none" dirty="0" smtClean="0">
                <a:solidFill>
                  <a:srgbClr val="005841"/>
                </a:solidFill>
              </a:rPr>
              <a:t>(Implementation in Python)</a:t>
            </a:r>
            <a:endParaRPr lang="en-US" sz="1050" u="none" dirty="0">
              <a:solidFill>
                <a:srgbClr val="00584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sz="4000" b="1" dirty="0" smtClean="0">
                <a:solidFill>
                  <a:schemeClr val="tx2">
                    <a:lumMod val="75000"/>
                  </a:schemeClr>
                </a:solidFill>
              </a:rPr>
              <a:t>Sub Set Problem Implementation using python</a:t>
            </a:r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10</a:t>
            </a:fld>
            <a:endParaRPr lang="en-US" smtClean="0"/>
          </a:p>
        </p:txBody>
      </p:sp>
      <p:sp>
        <p:nvSpPr>
          <p:cNvPr id="4" name="Rectangle 3"/>
          <p:cNvSpPr/>
          <p:nvPr/>
        </p:nvSpPr>
        <p:spPr>
          <a:xfrm>
            <a:off x="762000" y="2362200"/>
            <a:ext cx="838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u="none" dirty="0" smtClean="0"/>
              <a:t>03-SubSetProblem-1-Random.py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150938" y="617538"/>
            <a:ext cx="7993062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IN" sz="4000" b="1" dirty="0" smtClean="0">
                <a:solidFill>
                  <a:schemeClr val="tx2">
                    <a:lumMod val="75000"/>
                  </a:schemeClr>
                </a:solidFill>
              </a:rPr>
              <a:t>Travelling Salesman Problem</a:t>
            </a:r>
            <a:endParaRPr lang="en-US" sz="28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b="1" smtClean="0"/>
              <a:t>Mathematical Attempts at TSP</a:t>
            </a:r>
          </a:p>
          <a:p>
            <a:r>
              <a:rPr lang="en-US" sz="2800" smtClean="0"/>
              <a:t>Testing every possibility would require N! separate additions</a:t>
            </a:r>
          </a:p>
          <a:p>
            <a:r>
              <a:rPr lang="en-US" sz="2800" smtClean="0"/>
              <a:t>For a 15 city tour:</a:t>
            </a:r>
          </a:p>
          <a:p>
            <a:pPr lvl="1"/>
            <a:r>
              <a:rPr lang="en-US" smtClean="0"/>
              <a:t>15! = 1.31 x 10</a:t>
            </a:r>
            <a:r>
              <a:rPr lang="en-US" baseline="30000" smtClean="0"/>
              <a:t>12</a:t>
            </a:r>
            <a:r>
              <a:rPr lang="en-US" smtClean="0"/>
              <a:t> separate calculations</a:t>
            </a:r>
          </a:p>
          <a:p>
            <a:pPr lvl="1"/>
            <a:r>
              <a:rPr lang="en-US" smtClean="0"/>
              <a:t>Assuming 1 million calculations per second </a:t>
            </a:r>
            <a:r>
              <a:rPr lang="en-US" smtClean="0">
                <a:sym typeface="Wingdings" pitchFamily="2" charset="2"/>
              </a:rPr>
              <a:t></a:t>
            </a:r>
            <a:r>
              <a:rPr lang="en-US" smtClean="0"/>
              <a:t> </a:t>
            </a:r>
            <a:r>
              <a:rPr lang="en-US" b="1" smtClean="0"/>
              <a:t>15.2 days</a:t>
            </a:r>
          </a:p>
          <a:p>
            <a:r>
              <a:rPr lang="en-US" sz="2800" smtClean="0"/>
              <a:t>Increasing complexity…</a:t>
            </a:r>
          </a:p>
          <a:p>
            <a:pPr eaLnBrk="1" hangingPunct="1">
              <a:buFont typeface="Wingdings" pitchFamily="2" charset="2"/>
              <a:buNone/>
            </a:pPr>
            <a:endParaRPr lang="en-US" sz="2800" smtClean="0"/>
          </a:p>
          <a:p>
            <a:pPr eaLnBrk="1" hangingPunct="1">
              <a:buFont typeface="Wingdings" pitchFamily="2" charset="2"/>
              <a:buNone/>
            </a:pPr>
            <a:endParaRPr lang="en-US" sz="2800" smtClean="0"/>
          </a:p>
        </p:txBody>
      </p:sp>
      <p:sp>
        <p:nvSpPr>
          <p:cNvPr id="15364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DE953FB9-BC68-4997-8E86-755FB6776B95}" type="slidenum">
              <a:rPr lang="en-US" smtClean="0"/>
              <a:pPr>
                <a:defRPr/>
              </a:pPr>
              <a:t>100</a:t>
            </a:fld>
            <a:endParaRPr lang="en-US" smtClean="0"/>
          </a:p>
        </p:txBody>
      </p:sp>
      <p:pic>
        <p:nvPicPr>
          <p:cNvPr id="5" name="Picture 6" descr="GINAT ABACUS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D9C1AB"/>
              </a:clrFrom>
              <a:clrTo>
                <a:srgbClr val="D9C1AB">
                  <a:alpha val="0"/>
                </a:srgbClr>
              </a:clrTo>
            </a:clrChange>
          </a:blip>
          <a:srcRect l="3087" t="3058" r="1222" b="2165"/>
          <a:stretch>
            <a:fillRect/>
          </a:stretch>
        </p:blipFill>
        <p:spPr bwMode="auto">
          <a:xfrm>
            <a:off x="7162800" y="5105400"/>
            <a:ext cx="1752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150938" y="617538"/>
            <a:ext cx="7993062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IN" sz="4000" b="1" dirty="0" smtClean="0">
                <a:solidFill>
                  <a:schemeClr val="tx2">
                    <a:lumMod val="75000"/>
                  </a:schemeClr>
                </a:solidFill>
              </a:rPr>
              <a:t>Travelling Salesman Problem</a:t>
            </a:r>
            <a:endParaRPr lang="en-US" sz="28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5334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IN" b="1" dirty="0" smtClean="0"/>
              <a:t>Heuristics Approach</a:t>
            </a:r>
          </a:p>
          <a:p>
            <a:pPr eaLnBrk="1" hangingPunct="1">
              <a:buFont typeface="Wingdings" pitchFamily="2" charset="2"/>
              <a:buNone/>
            </a:pPr>
            <a:endParaRPr lang="en-US" b="1" dirty="0" smtClean="0"/>
          </a:p>
        </p:txBody>
      </p:sp>
      <p:sp>
        <p:nvSpPr>
          <p:cNvPr id="15364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2CE0498E-E833-4A50-8AE4-04CE6B23CC40}" type="slidenum">
              <a:rPr lang="en-US" smtClean="0"/>
              <a:pPr>
                <a:defRPr/>
              </a:pPr>
              <a:t>101</a:t>
            </a:fld>
            <a:endParaRPr lang="en-US" smtClean="0"/>
          </a:p>
        </p:txBody>
      </p:sp>
      <p:grpSp>
        <p:nvGrpSpPr>
          <p:cNvPr id="2" name="Group 35"/>
          <p:cNvGrpSpPr>
            <a:grpSpLocks/>
          </p:cNvGrpSpPr>
          <p:nvPr/>
        </p:nvGrpSpPr>
        <p:grpSpPr bwMode="auto">
          <a:xfrm>
            <a:off x="609600" y="2895600"/>
            <a:ext cx="8077200" cy="3733800"/>
            <a:chOff x="609600" y="2895600"/>
            <a:chExt cx="8077200" cy="3733800"/>
          </a:xfrm>
        </p:grpSpPr>
        <p:sp>
          <p:nvSpPr>
            <p:cNvPr id="28678" name="AutoShape 8"/>
            <p:cNvSpPr>
              <a:spLocks noChangeArrowheads="1"/>
            </p:cNvSpPr>
            <p:nvPr/>
          </p:nvSpPr>
          <p:spPr bwMode="auto">
            <a:xfrm>
              <a:off x="1143000" y="2895600"/>
              <a:ext cx="3200400" cy="457200"/>
            </a:xfrm>
            <a:prstGeom prst="roundRect">
              <a:avLst>
                <a:gd name="adj" fmla="val 306"/>
              </a:avLst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GB" sz="3000" b="1" u="none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Generate Tours</a:t>
              </a:r>
            </a:p>
          </p:txBody>
        </p:sp>
        <p:sp>
          <p:nvSpPr>
            <p:cNvPr id="28679" name="AutoShape 11"/>
            <p:cNvSpPr>
              <a:spLocks noChangeArrowheads="1"/>
            </p:cNvSpPr>
            <p:nvPr/>
          </p:nvSpPr>
          <p:spPr bwMode="auto">
            <a:xfrm>
              <a:off x="1143000" y="3657600"/>
              <a:ext cx="3200400" cy="533400"/>
            </a:xfrm>
            <a:prstGeom prst="roundRect">
              <a:avLst>
                <a:gd name="adj" fmla="val 306"/>
              </a:avLst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GB" sz="3000" b="1" u="none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Calculate Cost</a:t>
              </a:r>
            </a:p>
          </p:txBody>
        </p:sp>
        <p:sp>
          <p:nvSpPr>
            <p:cNvPr id="28680" name="AutoShape 15"/>
            <p:cNvSpPr>
              <a:spLocks noChangeArrowheads="1"/>
            </p:cNvSpPr>
            <p:nvPr/>
          </p:nvSpPr>
          <p:spPr bwMode="auto">
            <a:xfrm>
              <a:off x="1143000" y="4495800"/>
              <a:ext cx="3200400" cy="533400"/>
            </a:xfrm>
            <a:prstGeom prst="roundRect">
              <a:avLst>
                <a:gd name="adj" fmla="val 306"/>
              </a:avLst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GB" sz="3000" b="1" u="none">
                  <a:solidFill>
                    <a:srgbClr val="008000"/>
                  </a:solidFill>
                  <a:latin typeface="Times New Roman" pitchFamily="18" charset="0"/>
                  <a:cs typeface="Times New Roman" pitchFamily="18" charset="0"/>
                </a:rPr>
                <a:t>Save If Min</a:t>
              </a:r>
            </a:p>
          </p:txBody>
        </p:sp>
        <p:sp>
          <p:nvSpPr>
            <p:cNvPr id="28681" name="Down Arrow 23"/>
            <p:cNvSpPr>
              <a:spLocks noChangeArrowheads="1"/>
            </p:cNvSpPr>
            <p:nvPr/>
          </p:nvSpPr>
          <p:spPr bwMode="auto">
            <a:xfrm>
              <a:off x="2667000" y="3352800"/>
              <a:ext cx="152400" cy="2286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28682" name="Down Arrow 24"/>
            <p:cNvSpPr>
              <a:spLocks noChangeArrowheads="1"/>
            </p:cNvSpPr>
            <p:nvPr/>
          </p:nvSpPr>
          <p:spPr bwMode="auto">
            <a:xfrm>
              <a:off x="2667000" y="4191000"/>
              <a:ext cx="152400" cy="2286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28683" name="Flowchart: Decision 25"/>
            <p:cNvSpPr>
              <a:spLocks noChangeArrowheads="1"/>
            </p:cNvSpPr>
            <p:nvPr/>
          </p:nvSpPr>
          <p:spPr bwMode="auto">
            <a:xfrm>
              <a:off x="1219200" y="5410200"/>
              <a:ext cx="3048000" cy="1219200"/>
            </a:xfrm>
            <a:prstGeom prst="flowChartDecision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r>
                <a:rPr lang="en-IN" sz="1600" b="1" u="none"/>
                <a:t>Termination </a:t>
              </a:r>
            </a:p>
            <a:p>
              <a:r>
                <a:rPr lang="en-IN" sz="1600" b="1" u="none"/>
                <a:t>Condition</a:t>
              </a:r>
            </a:p>
          </p:txBody>
        </p:sp>
        <p:sp>
          <p:nvSpPr>
            <p:cNvPr id="28684" name="Down Arrow 26"/>
            <p:cNvSpPr>
              <a:spLocks noChangeArrowheads="1"/>
            </p:cNvSpPr>
            <p:nvPr/>
          </p:nvSpPr>
          <p:spPr bwMode="auto">
            <a:xfrm>
              <a:off x="2667000" y="5029200"/>
              <a:ext cx="152400" cy="2286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en-IN"/>
            </a:p>
          </p:txBody>
        </p:sp>
        <p:cxnSp>
          <p:nvCxnSpPr>
            <p:cNvPr id="28685" name="Elbow Connector 28"/>
            <p:cNvCxnSpPr>
              <a:cxnSpLocks noChangeShapeType="1"/>
              <a:stCxn id="28683" idx="1"/>
              <a:endCxn id="28678" idx="1"/>
            </p:cNvCxnSpPr>
            <p:nvPr/>
          </p:nvCxnSpPr>
          <p:spPr bwMode="auto">
            <a:xfrm rot="10800000">
              <a:off x="1143000" y="3124200"/>
              <a:ext cx="76200" cy="2895600"/>
            </a:xfrm>
            <a:prstGeom prst="bentConnector3">
              <a:avLst>
                <a:gd name="adj1" fmla="val 901491"/>
              </a:avLst>
            </a:prstGeom>
            <a:noFill/>
            <a:ln w="28575" algn="ctr">
              <a:solidFill>
                <a:schemeClr val="tx1"/>
              </a:solidFill>
              <a:miter lim="800000"/>
              <a:headEnd/>
              <a:tailEnd type="arrow" w="med" len="med"/>
            </a:ln>
          </p:spPr>
        </p:cxnSp>
        <p:cxnSp>
          <p:nvCxnSpPr>
            <p:cNvPr id="28686" name="Straight Arrow Connector 31"/>
            <p:cNvCxnSpPr>
              <a:cxnSpLocks noChangeShapeType="1"/>
              <a:stCxn id="28683" idx="3"/>
            </p:cNvCxnSpPr>
            <p:nvPr/>
          </p:nvCxnSpPr>
          <p:spPr bwMode="auto">
            <a:xfrm>
              <a:off x="4267200" y="6019800"/>
              <a:ext cx="1143000" cy="1588"/>
            </a:xfrm>
            <a:prstGeom prst="straightConnector1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 type="arrow" w="med" len="med"/>
            </a:ln>
          </p:spPr>
        </p:cxnSp>
        <p:sp>
          <p:nvSpPr>
            <p:cNvPr id="28687" name="AutoShape 15"/>
            <p:cNvSpPr>
              <a:spLocks noChangeArrowheads="1"/>
            </p:cNvSpPr>
            <p:nvPr/>
          </p:nvSpPr>
          <p:spPr bwMode="auto">
            <a:xfrm>
              <a:off x="5486400" y="5715000"/>
              <a:ext cx="3200400" cy="533400"/>
            </a:xfrm>
            <a:prstGeom prst="roundRect">
              <a:avLst>
                <a:gd name="adj" fmla="val 306"/>
              </a:avLst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GB" sz="3000" b="1" u="none">
                  <a:solidFill>
                    <a:srgbClr val="008000"/>
                  </a:solidFill>
                  <a:latin typeface="Times New Roman" pitchFamily="18" charset="0"/>
                  <a:cs typeface="Times New Roman" pitchFamily="18" charset="0"/>
                </a:rPr>
                <a:t>Return Min Tour</a:t>
              </a:r>
            </a:p>
          </p:txBody>
        </p:sp>
        <p:sp>
          <p:nvSpPr>
            <p:cNvPr id="28688" name="TextBox 33"/>
            <p:cNvSpPr txBox="1">
              <a:spLocks noChangeArrowheads="1"/>
            </p:cNvSpPr>
            <p:nvPr/>
          </p:nvSpPr>
          <p:spPr bwMode="auto">
            <a:xfrm>
              <a:off x="609600" y="5486400"/>
              <a:ext cx="61266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 sz="2400" b="1" u="none"/>
                <a:t>No</a:t>
              </a:r>
            </a:p>
          </p:txBody>
        </p:sp>
        <p:sp>
          <p:nvSpPr>
            <p:cNvPr id="28689" name="TextBox 34"/>
            <p:cNvSpPr txBox="1">
              <a:spLocks noChangeArrowheads="1"/>
            </p:cNvSpPr>
            <p:nvPr/>
          </p:nvSpPr>
          <p:spPr bwMode="auto">
            <a:xfrm>
              <a:off x="4495800" y="5486400"/>
              <a:ext cx="73289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 sz="2400" b="1" u="none"/>
                <a:t>Yes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sz="4000" b="1" dirty="0" smtClean="0">
                <a:solidFill>
                  <a:schemeClr val="tx2">
                    <a:lumMod val="75000"/>
                  </a:schemeClr>
                </a:solidFill>
              </a:rPr>
              <a:t>Travelling Salesman Problem Implementation using python</a:t>
            </a:r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102</a:t>
            </a:fld>
            <a:endParaRPr lang="en-US" smtClean="0"/>
          </a:p>
        </p:txBody>
      </p:sp>
      <p:sp>
        <p:nvSpPr>
          <p:cNvPr id="4" name="Rectangle 3"/>
          <p:cNvSpPr/>
          <p:nvPr/>
        </p:nvSpPr>
        <p:spPr>
          <a:xfrm>
            <a:off x="457200" y="2362200"/>
            <a:ext cx="8686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u="none" dirty="0" smtClean="0"/>
              <a:t>07-Travelling </a:t>
            </a:r>
            <a:r>
              <a:rPr lang="en-IN" u="none" dirty="0" err="1" smtClean="0"/>
              <a:t>SalesMan</a:t>
            </a:r>
            <a:r>
              <a:rPr lang="en-IN" u="none" dirty="0" smtClean="0"/>
              <a:t> Problem-TourGeneration.py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sz="4000" b="1" dirty="0" smtClean="0">
                <a:solidFill>
                  <a:schemeClr val="tx2">
                    <a:lumMod val="75000"/>
                  </a:schemeClr>
                </a:solidFill>
              </a:rPr>
              <a:t>Lab Evaluation</a:t>
            </a:r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103</a:t>
            </a:fld>
            <a:endParaRPr lang="en-US" smtClean="0"/>
          </a:p>
        </p:txBody>
      </p:sp>
      <p:sp>
        <p:nvSpPr>
          <p:cNvPr id="4" name="Rectangle 3"/>
          <p:cNvSpPr/>
          <p:nvPr/>
        </p:nvSpPr>
        <p:spPr>
          <a:xfrm>
            <a:off x="457200" y="2057400"/>
            <a:ext cx="868680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/>
            <a:r>
              <a:rPr lang="en-IN" sz="3000" b="1" u="none" dirty="0" smtClean="0">
                <a:solidFill>
                  <a:srgbClr val="FF0000"/>
                </a:solidFill>
              </a:rPr>
              <a:t>Date: </a:t>
            </a:r>
            <a:r>
              <a:rPr lang="en-IN" sz="3000" b="1" u="none" smtClean="0">
                <a:solidFill>
                  <a:srgbClr val="FF0000"/>
                </a:solidFill>
              </a:rPr>
              <a:t>17</a:t>
            </a:r>
            <a:r>
              <a:rPr lang="en-IN" sz="3000" b="1" u="none" baseline="30000" smtClean="0">
                <a:solidFill>
                  <a:srgbClr val="FF0000"/>
                </a:solidFill>
              </a:rPr>
              <a:t>th</a:t>
            </a:r>
            <a:r>
              <a:rPr lang="en-IN" sz="3000" b="1" u="none" smtClean="0">
                <a:solidFill>
                  <a:srgbClr val="FF0000"/>
                </a:solidFill>
              </a:rPr>
              <a:t> Feb, </a:t>
            </a:r>
            <a:r>
              <a:rPr lang="en-IN" sz="3000" b="1" u="none" dirty="0" smtClean="0">
                <a:solidFill>
                  <a:srgbClr val="FF0000"/>
                </a:solidFill>
              </a:rPr>
              <a:t>8-10 AM</a:t>
            </a:r>
          </a:p>
          <a:p>
            <a:pPr marL="514350" indent="-514350">
              <a:buAutoNum type="arabicPeriod"/>
            </a:pPr>
            <a:r>
              <a:rPr lang="en-IN" sz="3000" u="none" dirty="0" smtClean="0"/>
              <a:t>Solve two problems using Random, GA, DE.</a:t>
            </a:r>
          </a:p>
          <a:p>
            <a:pPr marL="514350" indent="-514350">
              <a:buAutoNum type="arabicPeriod"/>
            </a:pPr>
            <a:r>
              <a:rPr lang="en-IN" sz="3000" u="none" dirty="0" smtClean="0"/>
              <a:t>Submit the best results (best chromosomes, and best fitness value) of each </a:t>
            </a:r>
            <a:r>
              <a:rPr lang="en-IN" sz="3000" u="none" dirty="0" err="1" smtClean="0"/>
              <a:t>algo</a:t>
            </a:r>
            <a:r>
              <a:rPr lang="en-IN" sz="3000" u="none" dirty="0" smtClean="0"/>
              <a:t> for each problem (link will be provided; Total Submission = 2 * 3 = 6)</a:t>
            </a:r>
          </a:p>
          <a:p>
            <a:pPr marL="514350" indent="-514350">
              <a:buAutoNum type="arabicPeriod"/>
            </a:pPr>
            <a:r>
              <a:rPr lang="en-IN" sz="3000" u="none" dirty="0" smtClean="0"/>
              <a:t>Plot the convergence graph for all the algorithm for each problem (Two Graph).</a:t>
            </a:r>
          </a:p>
          <a:p>
            <a:pPr marL="514350" indent="-514350">
              <a:buAutoNum type="arabicPeriod"/>
            </a:pPr>
            <a:r>
              <a:rPr lang="en-IN" sz="3000" u="none" dirty="0" smtClean="0"/>
              <a:t>Assignment Register (5 Problems with Statement + Python Code)</a:t>
            </a:r>
          </a:p>
          <a:p>
            <a:pPr marL="514350" indent="-514350">
              <a:buAutoNum type="arabicPeriod"/>
            </a:pPr>
            <a:endParaRPr lang="en-IN" u="none" dirty="0" smtClean="0"/>
          </a:p>
          <a:p>
            <a:endParaRPr lang="en-IN" u="non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How to call external Commands</a:t>
            </a:r>
            <a:endParaRPr lang="en-US" sz="32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267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53B1B7CB-3066-40A3-A6C1-B4735FC0D4DA}" type="slidenum">
              <a:rPr lang="en-US" smtClean="0"/>
              <a:pPr>
                <a:defRPr/>
              </a:pPr>
              <a:t>104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sz="4000" b="1" dirty="0" smtClean="0">
                <a:solidFill>
                  <a:schemeClr val="tx2">
                    <a:lumMod val="75000"/>
                  </a:schemeClr>
                </a:solidFill>
              </a:rPr>
              <a:t>Call external command</a:t>
            </a:r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105</a:t>
            </a:fld>
            <a:endParaRPr lang="en-US" smtClean="0"/>
          </a:p>
        </p:txBody>
      </p:sp>
      <p:sp>
        <p:nvSpPr>
          <p:cNvPr id="4" name="Rectangle 3"/>
          <p:cNvSpPr/>
          <p:nvPr/>
        </p:nvSpPr>
        <p:spPr>
          <a:xfrm>
            <a:off x="457200" y="2057400"/>
            <a:ext cx="86868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/>
            <a:r>
              <a:rPr lang="en-IN" sz="3000" b="1" u="none" dirty="0" smtClean="0">
                <a:solidFill>
                  <a:srgbClr val="FF0000"/>
                </a:solidFill>
              </a:rPr>
              <a:t>In python</a:t>
            </a:r>
          </a:p>
          <a:p>
            <a:pPr marL="514350" indent="-514350"/>
            <a:endParaRPr lang="en-IN" sz="3000" u="none" dirty="0" smtClean="0"/>
          </a:p>
          <a:p>
            <a:pPr marL="514350" indent="-514350"/>
            <a:r>
              <a:rPr lang="en-IN" sz="3000" u="none" dirty="0" smtClean="0"/>
              <a:t>import </a:t>
            </a:r>
            <a:r>
              <a:rPr lang="en-IN" sz="3000" u="none" dirty="0" err="1" smtClean="0"/>
              <a:t>os</a:t>
            </a:r>
            <a:endParaRPr lang="en-IN" sz="3000" u="none" dirty="0" smtClean="0"/>
          </a:p>
          <a:p>
            <a:pPr marL="514350" indent="-514350"/>
            <a:endParaRPr lang="en-IN" sz="3000" u="none" dirty="0" smtClean="0"/>
          </a:p>
          <a:p>
            <a:pPr marL="514350" indent="-514350"/>
            <a:r>
              <a:rPr lang="en-IN" sz="3000" u="none" dirty="0" err="1" smtClean="0"/>
              <a:t>os.system</a:t>
            </a:r>
            <a:r>
              <a:rPr lang="en-IN" sz="3000" u="none" dirty="0" smtClean="0"/>
              <a:t>(“calc”)</a:t>
            </a:r>
          </a:p>
          <a:p>
            <a:pPr marL="514350" indent="-514350"/>
            <a:r>
              <a:rPr lang="en-IN" sz="3000" u="none" dirty="0" err="1" smtClean="0"/>
              <a:t>os.system</a:t>
            </a:r>
            <a:r>
              <a:rPr lang="en-IN" sz="3000" u="none" dirty="0" smtClean="0"/>
              <a:t>(“notepad”)</a:t>
            </a:r>
          </a:p>
          <a:p>
            <a:pPr marL="514350" indent="-514350"/>
            <a:r>
              <a:rPr lang="en-IN" sz="3000" u="none" dirty="0" err="1" smtClean="0"/>
              <a:t>os.system</a:t>
            </a:r>
            <a:r>
              <a:rPr lang="en-IN" sz="3000" u="none" dirty="0" smtClean="0"/>
              <a:t>("python random.py") </a:t>
            </a:r>
          </a:p>
          <a:p>
            <a:pPr marL="514350" indent="-514350"/>
            <a:r>
              <a:rPr lang="en-IN" sz="3000" u="none" dirty="0" err="1" smtClean="0"/>
              <a:t>os.system</a:t>
            </a:r>
            <a:r>
              <a:rPr lang="en-IN" sz="3000" u="none" dirty="0" smtClean="0"/>
              <a:t>("python ga.py") </a:t>
            </a:r>
          </a:p>
          <a:p>
            <a:pPr marL="514350" indent="-514350"/>
            <a:r>
              <a:rPr lang="en-IN" sz="3000" u="none" dirty="0" err="1" smtClean="0"/>
              <a:t>os.system</a:t>
            </a:r>
            <a:r>
              <a:rPr lang="en-IN" sz="3000" u="none" dirty="0" smtClean="0"/>
              <a:t>("python </a:t>
            </a:r>
            <a:r>
              <a:rPr lang="en-IN" sz="3000" u="none" dirty="0" err="1" smtClean="0"/>
              <a:t>decisionTree.R</a:t>
            </a:r>
            <a:r>
              <a:rPr lang="en-IN" sz="3000" u="none" dirty="0" smtClean="0"/>
              <a:t>") </a:t>
            </a:r>
          </a:p>
          <a:p>
            <a:pPr marL="514350" indent="-514350"/>
            <a:r>
              <a:rPr lang="en-IN" sz="3000" u="none" dirty="0" err="1" smtClean="0"/>
              <a:t>os.system</a:t>
            </a:r>
            <a:r>
              <a:rPr lang="en-IN" sz="3000" u="none" dirty="0" smtClean="0"/>
              <a:t>("python </a:t>
            </a:r>
            <a:r>
              <a:rPr lang="en-IN" sz="3000" u="none" dirty="0" err="1" smtClean="0"/>
              <a:t>randomForest.R</a:t>
            </a:r>
            <a:r>
              <a:rPr lang="en-IN" sz="3000" u="none" dirty="0" smtClean="0"/>
              <a:t>")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sz="4000" b="1" dirty="0" smtClean="0">
                <a:solidFill>
                  <a:schemeClr val="tx2">
                    <a:lumMod val="75000"/>
                  </a:schemeClr>
                </a:solidFill>
              </a:rPr>
              <a:t>Call external command</a:t>
            </a:r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106</a:t>
            </a:fld>
            <a:endParaRPr lang="en-US" smtClean="0"/>
          </a:p>
        </p:txBody>
      </p:sp>
      <p:sp>
        <p:nvSpPr>
          <p:cNvPr id="4" name="Rectangle 3"/>
          <p:cNvSpPr/>
          <p:nvPr/>
        </p:nvSpPr>
        <p:spPr>
          <a:xfrm>
            <a:off x="457200" y="2057400"/>
            <a:ext cx="86868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/>
            <a:r>
              <a:rPr lang="en-IN" sz="3000" b="1" u="none" dirty="0" smtClean="0">
                <a:solidFill>
                  <a:srgbClr val="FF0000"/>
                </a:solidFill>
              </a:rPr>
              <a:t>In R</a:t>
            </a:r>
          </a:p>
          <a:p>
            <a:pPr marL="514350" indent="-514350"/>
            <a:endParaRPr lang="en-IN" sz="3000" u="none" dirty="0" smtClean="0"/>
          </a:p>
          <a:p>
            <a:pPr marL="514350" indent="-514350"/>
            <a:r>
              <a:rPr lang="en-IN" sz="3000" u="none" dirty="0" smtClean="0"/>
              <a:t>system(“calc”)</a:t>
            </a:r>
          </a:p>
          <a:p>
            <a:pPr marL="514350" indent="-514350"/>
            <a:r>
              <a:rPr lang="en-IN" sz="3000" u="none" dirty="0" smtClean="0"/>
              <a:t>system(“notepad”)</a:t>
            </a:r>
          </a:p>
          <a:p>
            <a:pPr marL="514350" indent="-514350"/>
            <a:r>
              <a:rPr lang="en-IN" sz="3000" u="none" dirty="0" smtClean="0"/>
              <a:t>system("python random.py") </a:t>
            </a:r>
          </a:p>
          <a:p>
            <a:pPr marL="514350" indent="-514350"/>
            <a:r>
              <a:rPr lang="en-IN" sz="3000" u="none" dirty="0" smtClean="0"/>
              <a:t>system("python ga.py") </a:t>
            </a:r>
          </a:p>
          <a:p>
            <a:pPr marL="514350" indent="-514350"/>
            <a:r>
              <a:rPr lang="en-IN" sz="3000" u="none" dirty="0" smtClean="0"/>
              <a:t>system("python </a:t>
            </a:r>
            <a:r>
              <a:rPr lang="en-IN" sz="3000" u="none" dirty="0" err="1" smtClean="0"/>
              <a:t>decisionTree.R</a:t>
            </a:r>
            <a:r>
              <a:rPr lang="en-IN" sz="3000" u="none" dirty="0" smtClean="0"/>
              <a:t>") </a:t>
            </a:r>
          </a:p>
          <a:p>
            <a:pPr marL="514350" indent="-514350"/>
            <a:r>
              <a:rPr lang="en-IN" sz="3000" u="none" dirty="0" smtClean="0"/>
              <a:t>system("python </a:t>
            </a:r>
            <a:r>
              <a:rPr lang="en-IN" sz="3000" u="none" dirty="0" err="1" smtClean="0"/>
              <a:t>randomForest.R</a:t>
            </a:r>
            <a:r>
              <a:rPr lang="en-IN" sz="3000" u="none" dirty="0" smtClean="0"/>
              <a:t>")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sz="4000" b="1" dirty="0" smtClean="0">
                <a:solidFill>
                  <a:schemeClr val="tx2">
                    <a:lumMod val="75000"/>
                  </a:schemeClr>
                </a:solidFill>
              </a:rPr>
              <a:t>Call external command</a:t>
            </a:r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107</a:t>
            </a:fld>
            <a:endParaRPr lang="en-US" smtClean="0"/>
          </a:p>
        </p:txBody>
      </p:sp>
      <p:sp>
        <p:nvSpPr>
          <p:cNvPr id="4" name="Rectangle 3"/>
          <p:cNvSpPr/>
          <p:nvPr/>
        </p:nvSpPr>
        <p:spPr>
          <a:xfrm>
            <a:off x="457200" y="2057400"/>
            <a:ext cx="86868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/>
            <a:r>
              <a:rPr lang="en-IN" sz="3000" b="1" u="none" dirty="0" smtClean="0">
                <a:solidFill>
                  <a:srgbClr val="FF0000"/>
                </a:solidFill>
              </a:rPr>
              <a:t>In Octave/</a:t>
            </a:r>
            <a:r>
              <a:rPr lang="en-IN" sz="3000" b="1" u="none" dirty="0" err="1" smtClean="0">
                <a:solidFill>
                  <a:srgbClr val="FF0000"/>
                </a:solidFill>
              </a:rPr>
              <a:t>Matlab</a:t>
            </a:r>
            <a:endParaRPr lang="en-IN" sz="3000" b="1" u="none" dirty="0" smtClean="0">
              <a:solidFill>
                <a:srgbClr val="FF0000"/>
              </a:solidFill>
            </a:endParaRPr>
          </a:p>
          <a:p>
            <a:pPr marL="514350" indent="-514350"/>
            <a:endParaRPr lang="en-IN" sz="3000" u="none" dirty="0" smtClean="0"/>
          </a:p>
          <a:p>
            <a:pPr marL="514350" indent="-514350"/>
            <a:r>
              <a:rPr lang="en-IN" sz="3000" u="none" dirty="0" smtClean="0"/>
              <a:t>system(“calc”)</a:t>
            </a:r>
          </a:p>
          <a:p>
            <a:pPr marL="514350" indent="-514350"/>
            <a:r>
              <a:rPr lang="en-IN" sz="3000" u="none" dirty="0" smtClean="0"/>
              <a:t>system(“notepad”)</a:t>
            </a:r>
          </a:p>
          <a:p>
            <a:pPr marL="514350" indent="-514350"/>
            <a:r>
              <a:rPr lang="en-IN" sz="3000" u="none" dirty="0" smtClean="0"/>
              <a:t>system("python random.py") </a:t>
            </a:r>
          </a:p>
          <a:p>
            <a:pPr marL="514350" indent="-514350"/>
            <a:r>
              <a:rPr lang="en-IN" sz="3000" u="none" dirty="0" smtClean="0"/>
              <a:t>system("python ga.py") </a:t>
            </a:r>
          </a:p>
          <a:p>
            <a:pPr marL="514350" indent="-514350"/>
            <a:r>
              <a:rPr lang="en-IN" sz="3000" u="none" dirty="0" smtClean="0"/>
              <a:t>system("python </a:t>
            </a:r>
            <a:r>
              <a:rPr lang="en-IN" sz="3000" u="none" dirty="0" err="1" smtClean="0"/>
              <a:t>decisionTree.R</a:t>
            </a:r>
            <a:r>
              <a:rPr lang="en-IN" sz="3000" u="none" dirty="0" smtClean="0"/>
              <a:t>") </a:t>
            </a:r>
          </a:p>
          <a:p>
            <a:pPr marL="514350" indent="-514350"/>
            <a:r>
              <a:rPr lang="en-IN" sz="3000" u="none" dirty="0" smtClean="0"/>
              <a:t>system("python </a:t>
            </a:r>
            <a:r>
              <a:rPr lang="en-IN" sz="3000" u="none" dirty="0" err="1" smtClean="0"/>
              <a:t>randomForest.R</a:t>
            </a:r>
            <a:r>
              <a:rPr lang="en-IN" sz="3000" u="none" dirty="0" smtClean="0"/>
              <a:t>")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sz="4000" b="1" dirty="0" smtClean="0">
                <a:solidFill>
                  <a:schemeClr val="tx2">
                    <a:lumMod val="75000"/>
                  </a:schemeClr>
                </a:solidFill>
              </a:rPr>
              <a:t>Call external command</a:t>
            </a:r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108</a:t>
            </a:fld>
            <a:endParaRPr lang="en-US" smtClean="0"/>
          </a:p>
        </p:txBody>
      </p:sp>
      <p:sp>
        <p:nvSpPr>
          <p:cNvPr id="4" name="Rectangle 3"/>
          <p:cNvSpPr/>
          <p:nvPr/>
        </p:nvSpPr>
        <p:spPr>
          <a:xfrm>
            <a:off x="457200" y="2057400"/>
            <a:ext cx="86868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/>
            <a:r>
              <a:rPr lang="en-IN" sz="3000" b="1" u="none" dirty="0" smtClean="0">
                <a:solidFill>
                  <a:srgbClr val="FF0000"/>
                </a:solidFill>
              </a:rPr>
              <a:t>In C/C++/Java</a:t>
            </a:r>
          </a:p>
          <a:p>
            <a:pPr marL="514350" indent="-514350"/>
            <a:endParaRPr lang="en-IN" sz="3000" u="none" dirty="0" smtClean="0"/>
          </a:p>
          <a:p>
            <a:pPr marL="514350" indent="-514350"/>
            <a:r>
              <a:rPr lang="en-IN" sz="3000" u="none" dirty="0" smtClean="0"/>
              <a:t>system(“calc”)</a:t>
            </a:r>
          </a:p>
          <a:p>
            <a:pPr marL="514350" indent="-514350"/>
            <a:r>
              <a:rPr lang="en-IN" sz="3000" u="none" dirty="0" smtClean="0"/>
              <a:t>system(“notepad”)</a:t>
            </a:r>
          </a:p>
          <a:p>
            <a:pPr marL="514350" indent="-514350"/>
            <a:r>
              <a:rPr lang="en-IN" sz="3000" u="none" dirty="0" smtClean="0"/>
              <a:t>system("python random.py") </a:t>
            </a:r>
          </a:p>
          <a:p>
            <a:pPr marL="514350" indent="-514350"/>
            <a:r>
              <a:rPr lang="en-IN" sz="3000" u="none" dirty="0" smtClean="0"/>
              <a:t>system("python ga.py") </a:t>
            </a:r>
          </a:p>
          <a:p>
            <a:pPr marL="514350" indent="-514350"/>
            <a:r>
              <a:rPr lang="en-IN" sz="3000" u="none" dirty="0" smtClean="0"/>
              <a:t>system("python </a:t>
            </a:r>
            <a:r>
              <a:rPr lang="en-IN" sz="3000" u="none" dirty="0" err="1" smtClean="0"/>
              <a:t>decisionTree.R</a:t>
            </a:r>
            <a:r>
              <a:rPr lang="en-IN" sz="3000" u="none" dirty="0" smtClean="0"/>
              <a:t>") </a:t>
            </a:r>
          </a:p>
          <a:p>
            <a:pPr marL="514350" indent="-514350"/>
            <a:r>
              <a:rPr lang="en-IN" sz="3000" u="none" dirty="0" smtClean="0"/>
              <a:t>system("python </a:t>
            </a:r>
            <a:r>
              <a:rPr lang="en-IN" sz="3000" u="none" dirty="0" err="1" smtClean="0"/>
              <a:t>randomForest.R</a:t>
            </a:r>
            <a:r>
              <a:rPr lang="en-IN" sz="3000" u="none" dirty="0" smtClean="0"/>
              <a:t>")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Linear Model</a:t>
            </a:r>
            <a:endParaRPr lang="en-US" sz="32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endParaRPr lang="en-IN" sz="2000" dirty="0" smtClean="0"/>
          </a:p>
        </p:txBody>
      </p:sp>
      <p:sp>
        <p:nvSpPr>
          <p:cNvPr id="12292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289F0EE5-F159-475B-9D21-9615DC179601}" type="slidenum">
              <a:rPr lang="en-US" smtClean="0"/>
              <a:pPr>
                <a:defRPr/>
              </a:pPr>
              <a:t>109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Sub Set Problem 2</a:t>
            </a:r>
            <a:endParaRPr lang="en-US" sz="32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IN" b="1" dirty="0" smtClean="0"/>
              <a:t>Problem Statement</a:t>
            </a:r>
          </a:p>
          <a:p>
            <a:pPr eaLnBrk="1" hangingPunct="1">
              <a:buFont typeface="Wingdings" pitchFamily="2" charset="2"/>
              <a:buNone/>
            </a:pPr>
            <a:r>
              <a:rPr lang="en-IN" dirty="0" smtClean="0"/>
              <a:t>Find the number of a subset from a set of numbers whose sum is zero. </a:t>
            </a:r>
          </a:p>
          <a:p>
            <a:pPr eaLnBrk="1" hangingPunct="1">
              <a:buFont typeface="Wingdings" pitchFamily="2" charset="2"/>
              <a:buNone/>
            </a:pPr>
            <a:r>
              <a:rPr lang="en-IN" b="1" dirty="0" smtClean="0"/>
              <a:t>Constraint</a:t>
            </a:r>
            <a:r>
              <a:rPr lang="en-IN" dirty="0" smtClean="0"/>
              <a:t>: </a:t>
            </a:r>
            <a:r>
              <a:rPr lang="en-IN" dirty="0" smtClean="0">
                <a:solidFill>
                  <a:srgbClr val="FF0000"/>
                </a:solidFill>
              </a:rPr>
              <a:t>Subset size must be </a:t>
            </a:r>
            <a:r>
              <a:rPr lang="en-IN" b="1" u="sng" dirty="0" smtClean="0">
                <a:solidFill>
                  <a:srgbClr val="FF0000"/>
                </a:solidFill>
              </a:rPr>
              <a:t>3 to 6</a:t>
            </a:r>
            <a:r>
              <a:rPr lang="en-IN" b="1" dirty="0" smtClean="0">
                <a:solidFill>
                  <a:srgbClr val="FF0000"/>
                </a:solidFill>
              </a:rPr>
              <a:t> </a:t>
            </a:r>
            <a:r>
              <a:rPr lang="en-IN" dirty="0" smtClean="0">
                <a:solidFill>
                  <a:srgbClr val="FF0000"/>
                </a:solidFill>
              </a:rPr>
              <a:t>only</a:t>
            </a:r>
            <a:r>
              <a:rPr lang="en-IN" dirty="0" smtClean="0"/>
              <a:t>.</a:t>
            </a:r>
          </a:p>
          <a:p>
            <a:pPr eaLnBrk="1" hangingPunct="1">
              <a:buFont typeface="Wingdings" pitchFamily="2" charset="2"/>
              <a:buNone/>
            </a:pPr>
            <a:r>
              <a:rPr lang="en-IN" dirty="0" smtClean="0"/>
              <a:t>A={-12,-3,-6,7,2,-2,6,3,9,-7,-5,-8,1,11,-9,-4}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Linear Model</a:t>
            </a:r>
            <a:endParaRPr lang="en-US" sz="32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endParaRPr lang="en-IN" sz="2000" dirty="0" smtClean="0"/>
          </a:p>
          <a:p>
            <a:pPr eaLnBrk="1" hangingPunct="1">
              <a:buFont typeface="Wingdings" pitchFamily="2" charset="2"/>
              <a:buNone/>
            </a:pPr>
            <a:r>
              <a:rPr lang="en-IN" b="1" dirty="0" smtClean="0"/>
              <a:t>f(x) = w1x1 + w2x2 + w3x3 + w4x4 + w5x5 + w6x6</a:t>
            </a:r>
          </a:p>
          <a:p>
            <a:pPr eaLnBrk="1" hangingPunct="1">
              <a:buFont typeface="Wingdings" pitchFamily="2" charset="2"/>
              <a:buNone/>
            </a:pPr>
            <a:endParaRPr lang="en-IN" b="1" dirty="0" smtClean="0"/>
          </a:p>
          <a:p>
            <a:pPr eaLnBrk="1" hangingPunct="1">
              <a:buFont typeface="Wingdings" pitchFamily="2" charset="2"/>
              <a:buNone/>
            </a:pPr>
            <a:r>
              <a:rPr lang="en-IN" b="1" dirty="0" smtClean="0"/>
              <a:t>Where, w1, w2, w3, .... are the weights.</a:t>
            </a:r>
          </a:p>
          <a:p>
            <a:pPr eaLnBrk="1" hangingPunct="1">
              <a:buFont typeface="Wingdings" pitchFamily="2" charset="2"/>
              <a:buNone/>
            </a:pPr>
            <a:r>
              <a:rPr lang="en-IN" b="1" dirty="0" smtClean="0"/>
              <a:t>x1, x2, x3, ...... are the features.</a:t>
            </a:r>
          </a:p>
          <a:p>
            <a:pPr eaLnBrk="1" hangingPunct="1">
              <a:buFont typeface="Wingdings" pitchFamily="2" charset="2"/>
              <a:buNone/>
            </a:pPr>
            <a:r>
              <a:rPr lang="en-IN" b="1" dirty="0" smtClean="0">
                <a:solidFill>
                  <a:srgbClr val="FF0000"/>
                </a:solidFill>
              </a:rPr>
              <a:t>How find the optimize weights?</a:t>
            </a:r>
          </a:p>
        </p:txBody>
      </p:sp>
      <p:sp>
        <p:nvSpPr>
          <p:cNvPr id="12292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289F0EE5-F159-475B-9D21-9615DC179601}" type="slidenum">
              <a:rPr lang="en-US" smtClean="0"/>
              <a:pPr>
                <a:defRPr/>
              </a:pPr>
              <a:t>110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Least Sum of Square </a:t>
            </a:r>
            <a:endParaRPr lang="en-US" sz="32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endParaRPr lang="en-IN" sz="2000" dirty="0" smtClean="0"/>
          </a:p>
        </p:txBody>
      </p:sp>
      <p:sp>
        <p:nvSpPr>
          <p:cNvPr id="12292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289F0EE5-F159-475B-9D21-9615DC179601}" type="slidenum">
              <a:rPr lang="en-US" smtClean="0"/>
              <a:pPr>
                <a:defRPr/>
              </a:pPr>
              <a:t>111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Least Sum of Square </a:t>
            </a:r>
            <a:endParaRPr lang="en-US" sz="32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57200" y="3886200"/>
            <a:ext cx="8686800" cy="26670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IN" sz="2800" b="1" dirty="0" smtClean="0"/>
              <a:t>n = Total number of Observations (Rows)</a:t>
            </a:r>
          </a:p>
          <a:p>
            <a:pPr eaLnBrk="1" hangingPunct="1">
              <a:buFont typeface="Wingdings" pitchFamily="2" charset="2"/>
              <a:buNone/>
            </a:pPr>
            <a:r>
              <a:rPr lang="en-IN" sz="2800" b="1" dirty="0" smtClean="0"/>
              <a:t>C = Target (Class)</a:t>
            </a:r>
          </a:p>
          <a:p>
            <a:pPr eaLnBrk="1" hangingPunct="1">
              <a:buFont typeface="Wingdings" pitchFamily="2" charset="2"/>
              <a:buNone/>
            </a:pPr>
            <a:r>
              <a:rPr lang="en-IN" sz="2800" b="1" dirty="0" smtClean="0"/>
              <a:t>D = Dimension of the Problem (# of Features) </a:t>
            </a:r>
          </a:p>
          <a:p>
            <a:pPr eaLnBrk="1" hangingPunct="1">
              <a:buFont typeface="Wingdings" pitchFamily="2" charset="2"/>
              <a:buNone/>
            </a:pPr>
            <a:r>
              <a:rPr lang="en-IN" sz="2800" b="1" dirty="0" smtClean="0"/>
              <a:t>w = weight defined between [0,1]</a:t>
            </a:r>
          </a:p>
          <a:p>
            <a:pPr eaLnBrk="1" hangingPunct="1">
              <a:buFont typeface="Wingdings" pitchFamily="2" charset="2"/>
              <a:buNone/>
            </a:pPr>
            <a:r>
              <a:rPr lang="en-IN" sz="2800" b="1" dirty="0" smtClean="0"/>
              <a:t>F = Features</a:t>
            </a:r>
          </a:p>
        </p:txBody>
      </p:sp>
      <p:sp>
        <p:nvSpPr>
          <p:cNvPr id="12292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289F0EE5-F159-475B-9D21-9615DC179601}" type="slidenum">
              <a:rPr lang="en-US" smtClean="0"/>
              <a:pPr>
                <a:defRPr/>
              </a:pPr>
              <a:t>112</a:t>
            </a:fld>
            <a:endParaRPr lang="en-US" smtClean="0"/>
          </a:p>
        </p:txBody>
      </p:sp>
      <p:pic>
        <p:nvPicPr>
          <p:cNvPr id="228354" name="Picture 2"/>
          <p:cNvPicPr>
            <a:picLocks noChangeAspect="1" noChangeArrowheads="1"/>
          </p:cNvPicPr>
          <p:nvPr/>
        </p:nvPicPr>
        <p:blipFill>
          <a:blip r:embed="rId2">
            <a:lum bright="-20000"/>
          </a:blip>
          <a:srcRect l="3957"/>
          <a:stretch>
            <a:fillRect/>
          </a:stretch>
        </p:blipFill>
        <p:spPr bwMode="auto">
          <a:xfrm>
            <a:off x="578152" y="1905000"/>
            <a:ext cx="8184848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Find </a:t>
            </a:r>
            <a:b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Least Sum of Square </a:t>
            </a:r>
            <a:endParaRPr lang="en-US" sz="32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292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289F0EE5-F159-475B-9D21-9615DC179601}" type="slidenum">
              <a:rPr lang="en-US" smtClean="0"/>
              <a:pPr>
                <a:defRPr/>
              </a:pPr>
              <a:t>113</a:t>
            </a:fld>
            <a:endParaRPr lang="en-US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143000" y="3429000"/>
          <a:ext cx="6096000" cy="2438400"/>
        </p:xfrm>
        <a:graphic>
          <a:graphicData uri="http://schemas.openxmlformats.org/drawingml/2006/table">
            <a:tbl>
              <a:tblPr firstRow="1" bandRow="1"/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600" b="1" dirty="0" smtClean="0"/>
                        <a:t>C</a:t>
                      </a:r>
                      <a:endParaRPr lang="en-IN" sz="2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b="1" dirty="0" smtClean="0"/>
                        <a:t>F1</a:t>
                      </a:r>
                      <a:endParaRPr lang="en-IN" sz="2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b="1" dirty="0" smtClean="0"/>
                        <a:t>F2</a:t>
                      </a:r>
                      <a:endParaRPr lang="en-IN" sz="2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b="1" dirty="0" smtClean="0"/>
                        <a:t>F3</a:t>
                      </a:r>
                      <a:endParaRPr lang="en-IN" sz="2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b="1" dirty="0" smtClean="0"/>
                        <a:t>F4</a:t>
                      </a:r>
                      <a:endParaRPr lang="en-IN" sz="2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b="1" dirty="0" smtClean="0"/>
                        <a:t>F5</a:t>
                      </a:r>
                      <a:endParaRPr lang="en-IN" sz="26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600" dirty="0" smtClean="0"/>
                        <a:t>30</a:t>
                      </a:r>
                      <a:endParaRPr lang="en-IN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 smtClean="0"/>
                        <a:t>3</a:t>
                      </a:r>
                      <a:endParaRPr lang="en-IN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 smtClean="0"/>
                        <a:t>5</a:t>
                      </a:r>
                      <a:endParaRPr lang="en-IN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 smtClean="0"/>
                        <a:t>7</a:t>
                      </a:r>
                      <a:endParaRPr lang="en-IN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 smtClean="0"/>
                        <a:t>9</a:t>
                      </a:r>
                      <a:endParaRPr lang="en-IN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 smtClean="0"/>
                        <a:t>10</a:t>
                      </a:r>
                      <a:endParaRPr lang="en-IN" sz="2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600" dirty="0" smtClean="0"/>
                        <a:t>50</a:t>
                      </a:r>
                      <a:endParaRPr lang="en-IN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 smtClean="0"/>
                        <a:t>1</a:t>
                      </a:r>
                      <a:endParaRPr lang="en-IN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 smtClean="0"/>
                        <a:t>7</a:t>
                      </a:r>
                      <a:endParaRPr lang="en-IN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 smtClean="0"/>
                        <a:t>5</a:t>
                      </a:r>
                      <a:endParaRPr lang="en-IN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 smtClean="0"/>
                        <a:t>10</a:t>
                      </a:r>
                      <a:endParaRPr lang="en-IN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 smtClean="0"/>
                        <a:t>15</a:t>
                      </a:r>
                      <a:endParaRPr lang="en-IN" sz="2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600" dirty="0" smtClean="0"/>
                        <a:t>80</a:t>
                      </a:r>
                      <a:endParaRPr lang="en-IN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 smtClean="0"/>
                        <a:t>-15</a:t>
                      </a:r>
                      <a:endParaRPr lang="en-IN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 smtClean="0"/>
                        <a:t>15</a:t>
                      </a:r>
                      <a:endParaRPr lang="en-IN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 smtClean="0"/>
                        <a:t>10</a:t>
                      </a:r>
                      <a:endParaRPr lang="en-IN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 smtClean="0"/>
                        <a:t>5</a:t>
                      </a:r>
                      <a:endParaRPr lang="en-IN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 smtClean="0"/>
                        <a:t>10</a:t>
                      </a:r>
                      <a:endParaRPr lang="en-IN" sz="2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600" dirty="0" smtClean="0"/>
                        <a:t>90</a:t>
                      </a:r>
                      <a:endParaRPr lang="en-IN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 smtClean="0"/>
                        <a:t>20</a:t>
                      </a:r>
                      <a:endParaRPr lang="en-IN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 smtClean="0"/>
                        <a:t>0</a:t>
                      </a:r>
                      <a:endParaRPr lang="en-IN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 smtClean="0"/>
                        <a:t>2</a:t>
                      </a:r>
                      <a:endParaRPr lang="en-IN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 smtClean="0"/>
                        <a:t>3</a:t>
                      </a:r>
                      <a:endParaRPr lang="en-IN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 smtClean="0"/>
                        <a:t>7</a:t>
                      </a:r>
                      <a:endParaRPr lang="en-IN" sz="2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143000" y="2743200"/>
          <a:ext cx="6096000" cy="487680"/>
        </p:xfrm>
        <a:graphic>
          <a:graphicData uri="http://schemas.openxmlformats.org/drawingml/2006/table">
            <a:tbl>
              <a:tblPr firstRow="1" bandRow="1"/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600" b="1" dirty="0" smtClean="0"/>
                        <a:t>w</a:t>
                      </a:r>
                      <a:endParaRPr lang="en-IN" sz="2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b="1" dirty="0" smtClean="0"/>
                        <a:t>0.2</a:t>
                      </a:r>
                      <a:endParaRPr lang="en-IN" sz="2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b="1" dirty="0" smtClean="0"/>
                        <a:t>-0.3</a:t>
                      </a:r>
                      <a:endParaRPr lang="en-IN" sz="2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b="1" dirty="0" smtClean="0"/>
                        <a:t>0.1</a:t>
                      </a:r>
                      <a:endParaRPr lang="en-IN" sz="2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b="1" dirty="0" smtClean="0"/>
                        <a:t>-0.5</a:t>
                      </a:r>
                      <a:endParaRPr lang="en-IN" sz="2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b="1" dirty="0" smtClean="0"/>
                        <a:t>0.9</a:t>
                      </a:r>
                      <a:endParaRPr lang="en-IN" sz="26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09600" y="1981200"/>
            <a:ext cx="8686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I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Problem 1</a:t>
            </a:r>
            <a:endParaRPr kumimoji="0" lang="en-IN" sz="20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Find </a:t>
            </a:r>
            <a:b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Least Sum of Square </a:t>
            </a:r>
            <a:endParaRPr lang="en-US" sz="32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292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289F0EE5-F159-475B-9D21-9615DC179601}" type="slidenum">
              <a:rPr lang="en-US" smtClean="0"/>
              <a:pPr>
                <a:defRPr/>
              </a:pPr>
              <a:t>114</a:t>
            </a:fld>
            <a:endParaRPr lang="en-US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143000" y="3429000"/>
          <a:ext cx="6096000" cy="2438400"/>
        </p:xfrm>
        <a:graphic>
          <a:graphicData uri="http://schemas.openxmlformats.org/drawingml/2006/table">
            <a:tbl>
              <a:tblPr firstRow="1" bandRow="1"/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600" b="1" dirty="0" smtClean="0"/>
                        <a:t>C</a:t>
                      </a:r>
                      <a:endParaRPr lang="en-IN" sz="2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b="1" dirty="0" smtClean="0"/>
                        <a:t>F1</a:t>
                      </a:r>
                      <a:endParaRPr lang="en-IN" sz="2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b="1" dirty="0" smtClean="0"/>
                        <a:t>F2</a:t>
                      </a:r>
                      <a:endParaRPr lang="en-IN" sz="2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b="1" dirty="0" smtClean="0"/>
                        <a:t>F3</a:t>
                      </a:r>
                      <a:endParaRPr lang="en-IN" sz="2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b="1" dirty="0" smtClean="0"/>
                        <a:t>F4</a:t>
                      </a:r>
                      <a:endParaRPr lang="en-IN" sz="2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b="1" dirty="0" smtClean="0"/>
                        <a:t>F5</a:t>
                      </a:r>
                      <a:endParaRPr lang="en-IN" sz="26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600" dirty="0" smtClean="0"/>
                        <a:t>30</a:t>
                      </a:r>
                      <a:endParaRPr lang="en-IN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 smtClean="0"/>
                        <a:t>3</a:t>
                      </a:r>
                      <a:endParaRPr lang="en-IN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 smtClean="0"/>
                        <a:t>5</a:t>
                      </a:r>
                      <a:endParaRPr lang="en-IN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 smtClean="0"/>
                        <a:t>7</a:t>
                      </a:r>
                      <a:endParaRPr lang="en-IN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 smtClean="0"/>
                        <a:t>9</a:t>
                      </a:r>
                      <a:endParaRPr lang="en-IN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 smtClean="0"/>
                        <a:t>10</a:t>
                      </a:r>
                      <a:endParaRPr lang="en-IN" sz="2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600" dirty="0" smtClean="0"/>
                        <a:t>50</a:t>
                      </a:r>
                      <a:endParaRPr lang="en-IN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 smtClean="0"/>
                        <a:t>1</a:t>
                      </a:r>
                      <a:endParaRPr lang="en-IN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 smtClean="0"/>
                        <a:t>7</a:t>
                      </a:r>
                      <a:endParaRPr lang="en-IN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 smtClean="0"/>
                        <a:t>5</a:t>
                      </a:r>
                      <a:endParaRPr lang="en-IN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 smtClean="0"/>
                        <a:t>10</a:t>
                      </a:r>
                      <a:endParaRPr lang="en-IN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 smtClean="0"/>
                        <a:t>15</a:t>
                      </a:r>
                      <a:endParaRPr lang="en-IN" sz="2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600" dirty="0" smtClean="0"/>
                        <a:t>80</a:t>
                      </a:r>
                      <a:endParaRPr lang="en-IN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 smtClean="0"/>
                        <a:t>-15</a:t>
                      </a:r>
                      <a:endParaRPr lang="en-IN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 smtClean="0"/>
                        <a:t>15</a:t>
                      </a:r>
                      <a:endParaRPr lang="en-IN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 smtClean="0"/>
                        <a:t>10</a:t>
                      </a:r>
                      <a:endParaRPr lang="en-IN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 smtClean="0"/>
                        <a:t>5</a:t>
                      </a:r>
                      <a:endParaRPr lang="en-IN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 smtClean="0"/>
                        <a:t>10</a:t>
                      </a:r>
                      <a:endParaRPr lang="en-IN" sz="2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600" dirty="0" smtClean="0"/>
                        <a:t>90</a:t>
                      </a:r>
                      <a:endParaRPr lang="en-IN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 smtClean="0"/>
                        <a:t>20</a:t>
                      </a:r>
                      <a:endParaRPr lang="en-IN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 smtClean="0"/>
                        <a:t>0</a:t>
                      </a:r>
                      <a:endParaRPr lang="en-IN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 smtClean="0"/>
                        <a:t>2</a:t>
                      </a:r>
                      <a:endParaRPr lang="en-IN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 smtClean="0"/>
                        <a:t>3</a:t>
                      </a:r>
                      <a:endParaRPr lang="en-IN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 smtClean="0"/>
                        <a:t>7</a:t>
                      </a:r>
                      <a:endParaRPr lang="en-IN" sz="2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143000" y="2743200"/>
          <a:ext cx="6096000" cy="487680"/>
        </p:xfrm>
        <a:graphic>
          <a:graphicData uri="http://schemas.openxmlformats.org/drawingml/2006/table">
            <a:tbl>
              <a:tblPr firstRow="1" bandRow="1"/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600" b="1" dirty="0" smtClean="0"/>
                        <a:t>w</a:t>
                      </a:r>
                      <a:endParaRPr lang="en-IN" sz="2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b="1" dirty="0" smtClean="0"/>
                        <a:t>-0.2</a:t>
                      </a:r>
                      <a:endParaRPr lang="en-IN" sz="2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b="1" dirty="0" smtClean="0"/>
                        <a:t>0.3</a:t>
                      </a:r>
                      <a:endParaRPr lang="en-IN" sz="2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b="1" dirty="0" smtClean="0"/>
                        <a:t>-0.1</a:t>
                      </a:r>
                      <a:endParaRPr lang="en-IN" sz="2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b="1" dirty="0" smtClean="0"/>
                        <a:t>0.5</a:t>
                      </a:r>
                      <a:endParaRPr lang="en-IN" sz="2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b="1" dirty="0" smtClean="0"/>
                        <a:t>-0.9</a:t>
                      </a:r>
                      <a:endParaRPr lang="en-IN" sz="26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09600" y="1981200"/>
            <a:ext cx="8686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I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Problem 2</a:t>
            </a:r>
            <a:endParaRPr kumimoji="0" lang="en-IN" sz="20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Least Sum of Square </a:t>
            </a:r>
            <a:endParaRPr lang="en-US" sz="32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>
              <a:buNone/>
            </a:pPr>
            <a:r>
              <a:rPr lang="en-IN" b="1" dirty="0" smtClean="0">
                <a:solidFill>
                  <a:srgbClr val="FF0000"/>
                </a:solidFill>
              </a:rPr>
              <a:t>Find the optimized weight using Random</a:t>
            </a:r>
          </a:p>
          <a:p>
            <a:pPr eaLnBrk="1" hangingPunct="1">
              <a:buNone/>
            </a:pPr>
            <a:r>
              <a:rPr lang="en-IN" b="1" dirty="0" smtClean="0"/>
              <a:t>Demo </a:t>
            </a:r>
            <a:r>
              <a:rPr lang="en-IN" b="1" dirty="0" smtClean="0">
                <a:sym typeface="Wingdings" pitchFamily="2" charset="2"/>
              </a:rPr>
              <a:t> Python Code</a:t>
            </a:r>
            <a:endParaRPr lang="en-IN" b="1" dirty="0" smtClean="0"/>
          </a:p>
          <a:p>
            <a:pPr eaLnBrk="1" hangingPunct="1">
              <a:buNone/>
            </a:pPr>
            <a:r>
              <a:rPr lang="en-IN" b="1" dirty="0" smtClean="0"/>
              <a:t>08-Least Sum of Square - Random.py</a:t>
            </a:r>
            <a:endParaRPr lang="en-IN" sz="2000" dirty="0" smtClean="0"/>
          </a:p>
        </p:txBody>
      </p:sp>
      <p:sp>
        <p:nvSpPr>
          <p:cNvPr id="12292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289F0EE5-F159-475B-9D21-9615DC179601}" type="slidenum">
              <a:rPr lang="en-US" smtClean="0"/>
              <a:pPr>
                <a:defRPr/>
              </a:pPr>
              <a:t>115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Least Sum of Square </a:t>
            </a:r>
            <a:endParaRPr lang="en-US" sz="32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>
              <a:buNone/>
            </a:pPr>
            <a:r>
              <a:rPr lang="en-IN" b="1" dirty="0" smtClean="0">
                <a:solidFill>
                  <a:srgbClr val="FF0000"/>
                </a:solidFill>
              </a:rPr>
              <a:t>Find the optimized weight using GA</a:t>
            </a:r>
          </a:p>
          <a:p>
            <a:pPr eaLnBrk="1" hangingPunct="1">
              <a:buNone/>
            </a:pPr>
            <a:r>
              <a:rPr lang="en-IN" b="1" dirty="0" smtClean="0"/>
              <a:t>Demo </a:t>
            </a:r>
            <a:r>
              <a:rPr lang="en-IN" b="1" dirty="0" smtClean="0">
                <a:sym typeface="Wingdings" pitchFamily="2" charset="2"/>
              </a:rPr>
              <a:t> Python Code</a:t>
            </a:r>
            <a:endParaRPr lang="en-IN" b="1" dirty="0" smtClean="0"/>
          </a:p>
          <a:p>
            <a:pPr eaLnBrk="1" hangingPunct="1">
              <a:buNone/>
            </a:pPr>
            <a:r>
              <a:rPr lang="en-IN" b="1" dirty="0" smtClean="0"/>
              <a:t>08-Least Sum of Square - GA.py</a:t>
            </a:r>
            <a:endParaRPr lang="en-IN" sz="2000" dirty="0" smtClean="0"/>
          </a:p>
        </p:txBody>
      </p:sp>
      <p:sp>
        <p:nvSpPr>
          <p:cNvPr id="12292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289F0EE5-F159-475B-9D21-9615DC179601}" type="slidenum">
              <a:rPr lang="en-US" smtClean="0"/>
              <a:pPr>
                <a:defRPr/>
              </a:pPr>
              <a:t>116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Least Sum of Square </a:t>
            </a:r>
            <a:endParaRPr lang="en-US" sz="32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>
              <a:buNone/>
            </a:pPr>
            <a:r>
              <a:rPr lang="en-IN" b="1" dirty="0" smtClean="0">
                <a:solidFill>
                  <a:srgbClr val="FF0000"/>
                </a:solidFill>
              </a:rPr>
              <a:t>Find the optimized weight using DE</a:t>
            </a:r>
          </a:p>
          <a:p>
            <a:pPr eaLnBrk="1" hangingPunct="1">
              <a:buNone/>
            </a:pPr>
            <a:r>
              <a:rPr lang="en-IN" b="1" dirty="0" smtClean="0"/>
              <a:t>Demo </a:t>
            </a:r>
            <a:r>
              <a:rPr lang="en-IN" b="1" dirty="0" smtClean="0">
                <a:sym typeface="Wingdings" pitchFamily="2" charset="2"/>
              </a:rPr>
              <a:t> Python Code</a:t>
            </a:r>
            <a:endParaRPr lang="en-IN" b="1" dirty="0" smtClean="0"/>
          </a:p>
          <a:p>
            <a:pPr eaLnBrk="1" hangingPunct="1">
              <a:buNone/>
            </a:pPr>
            <a:r>
              <a:rPr lang="en-IN" b="1" dirty="0" smtClean="0"/>
              <a:t>08-Least Sum of Square - DE.py</a:t>
            </a:r>
            <a:endParaRPr lang="en-IN" sz="2000" dirty="0" smtClean="0"/>
          </a:p>
        </p:txBody>
      </p:sp>
      <p:sp>
        <p:nvSpPr>
          <p:cNvPr id="12292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289F0EE5-F159-475B-9D21-9615DC179601}" type="slidenum">
              <a:rPr lang="en-US" smtClean="0"/>
              <a:pPr>
                <a:defRPr/>
              </a:pPr>
              <a:t>117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Least Sum of Square </a:t>
            </a:r>
            <a:endParaRPr lang="en-US" sz="32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>
              <a:buNone/>
            </a:pPr>
            <a:r>
              <a:rPr lang="en-IN" b="1" dirty="0" smtClean="0">
                <a:solidFill>
                  <a:srgbClr val="FF0000"/>
                </a:solidFill>
              </a:rPr>
              <a:t>Find the optimized weight using PSO</a:t>
            </a:r>
          </a:p>
          <a:p>
            <a:pPr eaLnBrk="1" hangingPunct="1">
              <a:buNone/>
            </a:pPr>
            <a:r>
              <a:rPr lang="en-IN" b="1" dirty="0" smtClean="0"/>
              <a:t>Demo </a:t>
            </a:r>
            <a:r>
              <a:rPr lang="en-IN" b="1" dirty="0" smtClean="0">
                <a:sym typeface="Wingdings" pitchFamily="2" charset="2"/>
              </a:rPr>
              <a:t> Python Code</a:t>
            </a:r>
            <a:endParaRPr lang="en-IN" b="1" dirty="0" smtClean="0"/>
          </a:p>
          <a:p>
            <a:pPr eaLnBrk="1" hangingPunct="1">
              <a:buNone/>
            </a:pPr>
            <a:r>
              <a:rPr lang="en-IN" b="1" dirty="0" smtClean="0"/>
              <a:t>08-Least Sum of Square - PSO.py</a:t>
            </a:r>
            <a:endParaRPr lang="en-IN" sz="2000" dirty="0" smtClean="0"/>
          </a:p>
        </p:txBody>
      </p:sp>
      <p:sp>
        <p:nvSpPr>
          <p:cNvPr id="12292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289F0EE5-F159-475B-9D21-9615DC179601}" type="slidenum">
              <a:rPr lang="en-US" smtClean="0"/>
              <a:pPr>
                <a:defRPr/>
              </a:pPr>
              <a:t>118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Least Sum of Square </a:t>
            </a:r>
            <a:endParaRPr lang="en-US" sz="32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IN" b="1" dirty="0" smtClean="0">
                <a:solidFill>
                  <a:srgbClr val="FF0000"/>
                </a:solidFill>
              </a:rPr>
              <a:t>How to make the prediction using Optimized weights?</a:t>
            </a:r>
          </a:p>
        </p:txBody>
      </p:sp>
      <p:sp>
        <p:nvSpPr>
          <p:cNvPr id="12292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289F0EE5-F159-475B-9D21-9615DC179601}" type="slidenum">
              <a:rPr lang="en-US" smtClean="0"/>
              <a:pPr>
                <a:defRPr/>
              </a:pPr>
              <a:t>119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sz="4000" b="1" dirty="0" smtClean="0">
                <a:solidFill>
                  <a:schemeClr val="tx2">
                    <a:lumMod val="75000"/>
                  </a:schemeClr>
                </a:solidFill>
              </a:rPr>
              <a:t>Sub Set Problem Implementation using python</a:t>
            </a:r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12</a:t>
            </a:fld>
            <a:endParaRPr lang="en-US" smtClean="0"/>
          </a:p>
        </p:txBody>
      </p:sp>
      <p:sp>
        <p:nvSpPr>
          <p:cNvPr id="4" name="Rectangle 3"/>
          <p:cNvSpPr/>
          <p:nvPr/>
        </p:nvSpPr>
        <p:spPr>
          <a:xfrm>
            <a:off x="762000" y="2362200"/>
            <a:ext cx="838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u="none" dirty="0" smtClean="0"/>
              <a:t>03-SubSetProblem-2-Random.py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Least Sum of Square </a:t>
            </a:r>
            <a:endParaRPr lang="en-US" sz="32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IN" b="1" dirty="0" smtClean="0"/>
              <a:t>How to make the prediction using Optimized weights?</a:t>
            </a:r>
          </a:p>
          <a:p>
            <a:pPr eaLnBrk="1" hangingPunct="1">
              <a:buFont typeface="Wingdings" pitchFamily="2" charset="2"/>
              <a:buNone/>
            </a:pPr>
            <a:r>
              <a:rPr lang="en-IN" b="1" dirty="0" smtClean="0">
                <a:solidFill>
                  <a:srgbClr val="FF0000"/>
                </a:solidFill>
              </a:rPr>
              <a:t>Approach:</a:t>
            </a:r>
          </a:p>
          <a:p>
            <a:pPr eaLnBrk="1" hangingPunct="1">
              <a:buFont typeface="Wingdings" pitchFamily="2" charset="2"/>
              <a:buNone/>
            </a:pPr>
            <a:r>
              <a:rPr lang="en-IN" b="1" dirty="0" smtClean="0"/>
              <a:t>1. Find the weights using 70% Data.</a:t>
            </a:r>
          </a:p>
          <a:p>
            <a:pPr eaLnBrk="1" hangingPunct="1">
              <a:buFont typeface="Wingdings" pitchFamily="2" charset="2"/>
              <a:buNone/>
            </a:pPr>
            <a:r>
              <a:rPr lang="en-IN" b="1" dirty="0" smtClean="0"/>
              <a:t>2. Test the equation on 30% Data.</a:t>
            </a:r>
          </a:p>
        </p:txBody>
      </p:sp>
      <p:sp>
        <p:nvSpPr>
          <p:cNvPr id="12292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289F0EE5-F159-475B-9D21-9615DC179601}" type="slidenum">
              <a:rPr lang="en-US" smtClean="0"/>
              <a:pPr>
                <a:defRPr/>
              </a:pPr>
              <a:t>120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Particle Swarm Optimization (PSO)</a:t>
            </a:r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121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Particle Swarm Optimization (PSO)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/>
            <a:r>
              <a:rPr lang="en-US" dirty="0" smtClean="0"/>
              <a:t>More on</a:t>
            </a:r>
          </a:p>
          <a:p>
            <a:pPr eaLnBrk="1" hangingPunct="1">
              <a:buNone/>
            </a:pPr>
            <a:r>
              <a:rPr lang="en-US" sz="3000" b="1" dirty="0" smtClean="0"/>
              <a:t>Nature Inspired Optimization Algorithms </a:t>
            </a:r>
          </a:p>
          <a:p>
            <a:pPr eaLnBrk="1" hangingPunct="1">
              <a:buNone/>
            </a:pPr>
            <a:r>
              <a:rPr lang="en-US" sz="3000" b="1" dirty="0" smtClean="0">
                <a:sym typeface="Wingdings" pitchFamily="2" charset="2"/>
              </a:rPr>
              <a:t> </a:t>
            </a:r>
            <a:r>
              <a:rPr lang="en-US" sz="3000" b="1" dirty="0" smtClean="0"/>
              <a:t>Chapter 7</a:t>
            </a:r>
          </a:p>
          <a:p>
            <a:pPr eaLnBrk="1" hangingPunct="1">
              <a:buNone/>
            </a:pPr>
            <a:endParaRPr lang="en-US" dirty="0" smtClean="0"/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122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Particle Swarm Optimization (PSO)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/>
            <a:r>
              <a:rPr lang="en-IN" dirty="0" smtClean="0"/>
              <a:t>Particle swarm optimization (PSO) was developed by Kennedy and </a:t>
            </a:r>
            <a:r>
              <a:rPr lang="en-IN" dirty="0" err="1" smtClean="0"/>
              <a:t>Eberhart</a:t>
            </a:r>
            <a:r>
              <a:rPr lang="en-IN" dirty="0" smtClean="0"/>
              <a:t> in 1995.</a:t>
            </a:r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123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Particle Swarm Optimization (PSO)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/>
            <a:r>
              <a:rPr lang="en-IN" dirty="0" smtClean="0"/>
              <a:t>Particle swarm optimization (PSO) was developed by Kennedy and </a:t>
            </a:r>
            <a:r>
              <a:rPr lang="en-IN" dirty="0" err="1" smtClean="0"/>
              <a:t>Eberhart</a:t>
            </a:r>
            <a:r>
              <a:rPr lang="en-IN" dirty="0" smtClean="0"/>
              <a:t> in 1995.</a:t>
            </a:r>
          </a:p>
          <a:p>
            <a:pPr eaLnBrk="1" hangingPunct="1"/>
            <a:r>
              <a:rPr lang="en-IN" dirty="0" smtClean="0"/>
              <a:t>It is based on swarm </a:t>
            </a:r>
            <a:r>
              <a:rPr lang="en-IN" dirty="0" err="1" smtClean="0"/>
              <a:t>behavior</a:t>
            </a:r>
            <a:r>
              <a:rPr lang="en-IN" dirty="0" smtClean="0"/>
              <a:t> in nature, such as fish and bird schooling.</a:t>
            </a:r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124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Particle Swarm Optimization (PSO)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/>
            <a:r>
              <a:rPr lang="en-IN" dirty="0" smtClean="0"/>
              <a:t>Particle swarm optimization (PSO) was developed by Kennedy and </a:t>
            </a:r>
            <a:r>
              <a:rPr lang="en-IN" dirty="0" err="1" smtClean="0"/>
              <a:t>Eberhart</a:t>
            </a:r>
            <a:r>
              <a:rPr lang="en-IN" dirty="0" smtClean="0"/>
              <a:t> in 1995.</a:t>
            </a:r>
          </a:p>
          <a:p>
            <a:pPr eaLnBrk="1" hangingPunct="1"/>
            <a:r>
              <a:rPr lang="en-IN" dirty="0" smtClean="0"/>
              <a:t>It is based on swarm </a:t>
            </a:r>
            <a:r>
              <a:rPr lang="en-IN" dirty="0" err="1" smtClean="0"/>
              <a:t>behavior</a:t>
            </a:r>
            <a:r>
              <a:rPr lang="en-IN" dirty="0" smtClean="0"/>
              <a:t> in nature, such as fish and bird schooling.</a:t>
            </a:r>
          </a:p>
          <a:p>
            <a:r>
              <a:rPr lang="en-IN" dirty="0" smtClean="0"/>
              <a:t>PSO has been applied to almost every area in optimization, computational intelligence, and design applications.</a:t>
            </a:r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125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Particle Swarm Optimization (PSO)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/>
            <a:r>
              <a:rPr lang="en-IN" dirty="0" smtClean="0"/>
              <a:t>Particle swarm optimization (PSO) was developed by Kennedy and </a:t>
            </a:r>
            <a:r>
              <a:rPr lang="en-IN" dirty="0" err="1" smtClean="0"/>
              <a:t>Eberhart</a:t>
            </a:r>
            <a:r>
              <a:rPr lang="en-IN" dirty="0" smtClean="0"/>
              <a:t> in 1995.</a:t>
            </a:r>
          </a:p>
          <a:p>
            <a:pPr eaLnBrk="1" hangingPunct="1"/>
            <a:r>
              <a:rPr lang="en-IN" dirty="0" smtClean="0"/>
              <a:t>It is based on swarm </a:t>
            </a:r>
            <a:r>
              <a:rPr lang="en-IN" dirty="0" err="1" smtClean="0"/>
              <a:t>behavior</a:t>
            </a:r>
            <a:r>
              <a:rPr lang="en-IN" dirty="0" smtClean="0"/>
              <a:t> in nature, such as fish and bird schooling.</a:t>
            </a:r>
          </a:p>
          <a:p>
            <a:r>
              <a:rPr lang="en-IN" dirty="0" smtClean="0"/>
              <a:t>PSO has been applied to almost every area in optimization, computational intelligence, and design applications.</a:t>
            </a:r>
          </a:p>
          <a:p>
            <a:r>
              <a:rPr lang="en-IN" dirty="0" smtClean="0"/>
              <a:t>More than two dozen PSO variants, and hybrid algorithms existing.</a:t>
            </a:r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126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Particle Swarm Optimization (PSO)</a:t>
            </a:r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127</a:t>
            </a:fld>
            <a:endParaRPr lang="en-US" smtClean="0"/>
          </a:p>
        </p:txBody>
      </p:sp>
      <p:pic>
        <p:nvPicPr>
          <p:cNvPr id="215042" name="Picture 2" descr="http://www.xloptimizer.com/images/features/pso/pso-full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1981200"/>
            <a:ext cx="4419600" cy="4419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Particle Swarm Optimization (PSO)</a:t>
            </a:r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128</a:t>
            </a:fld>
            <a:endParaRPr lang="en-US" smtClean="0"/>
          </a:p>
        </p:txBody>
      </p:sp>
      <p:pic>
        <p:nvPicPr>
          <p:cNvPr id="243714" name="Picture 2" descr="https://encrypted-tbn3.gstatic.com/images?q=tbn:ANd9GcRWUkoTS0Q7ryamoUOeAg_4t90fdVhlr2pp7M7PwStN5VkyRmona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2362200"/>
            <a:ext cx="5991225" cy="37433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Particle Swarm Optimization (PSO)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>
              <a:buNone/>
            </a:pPr>
            <a:endParaRPr lang="en-IN" dirty="0" smtClean="0"/>
          </a:p>
          <a:p>
            <a:pPr eaLnBrk="1" hangingPunct="1">
              <a:buNone/>
            </a:pPr>
            <a:r>
              <a:rPr lang="en-IN" dirty="0" smtClean="0"/>
              <a:t>Main theme is </a:t>
            </a:r>
            <a:r>
              <a:rPr lang="en-IN" dirty="0" smtClean="0">
                <a:sym typeface="Wingdings" pitchFamily="2" charset="2"/>
              </a:rPr>
              <a:t> </a:t>
            </a:r>
            <a:r>
              <a:rPr lang="en-IN" b="1" dirty="0" smtClean="0"/>
              <a:t>Group Intelligence</a:t>
            </a:r>
            <a:endParaRPr lang="en-IN" dirty="0" smtClean="0"/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129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sz="4000" b="1" dirty="0" smtClean="0">
                <a:solidFill>
                  <a:srgbClr val="FF0000"/>
                </a:solidFill>
              </a:rPr>
              <a:t>Application of </a:t>
            </a:r>
            <a:r>
              <a:rPr lang="en-IN" sz="4000" b="1" dirty="0" smtClean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IN" sz="4000" b="1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IN" sz="4000" b="1" dirty="0" smtClean="0">
                <a:solidFill>
                  <a:schemeClr val="tx2">
                    <a:lumMod val="75000"/>
                  </a:schemeClr>
                </a:solidFill>
              </a:rPr>
              <a:t>Sub Set Problem</a:t>
            </a:r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13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Particle Swarm Optimization (PSO)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>
              <a:buNone/>
            </a:pPr>
            <a:r>
              <a:rPr lang="en-IN" b="1" dirty="0" smtClean="0">
                <a:solidFill>
                  <a:srgbClr val="FF0000"/>
                </a:solidFill>
              </a:rPr>
              <a:t>Four Terms</a:t>
            </a:r>
            <a:r>
              <a:rPr lang="en-IN" dirty="0" smtClean="0"/>
              <a:t>:</a:t>
            </a:r>
          </a:p>
          <a:p>
            <a:pPr eaLnBrk="1" hangingPunct="1">
              <a:buNone/>
            </a:pPr>
            <a:r>
              <a:rPr lang="en-IN" b="1" dirty="0" smtClean="0"/>
              <a:t>1. Particle</a:t>
            </a:r>
            <a:r>
              <a:rPr lang="en-IN" dirty="0" smtClean="0"/>
              <a:t> </a:t>
            </a:r>
            <a:r>
              <a:rPr lang="en-IN" dirty="0" smtClean="0">
                <a:sym typeface="Wingdings" pitchFamily="2" charset="2"/>
              </a:rPr>
              <a:t> Chromosome</a:t>
            </a:r>
            <a:endParaRPr lang="en-IN" dirty="0" smtClean="0"/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130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Particle Swarm Optimization (PSO)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>
              <a:buNone/>
            </a:pPr>
            <a:r>
              <a:rPr lang="en-IN" b="1" dirty="0" smtClean="0">
                <a:solidFill>
                  <a:srgbClr val="FF0000"/>
                </a:solidFill>
              </a:rPr>
              <a:t>Four Terms</a:t>
            </a:r>
            <a:r>
              <a:rPr lang="en-IN" dirty="0" smtClean="0"/>
              <a:t>:</a:t>
            </a:r>
          </a:p>
          <a:p>
            <a:pPr eaLnBrk="1" hangingPunct="1">
              <a:buNone/>
            </a:pPr>
            <a:r>
              <a:rPr lang="en-IN" b="1" dirty="0" smtClean="0"/>
              <a:t>1. Particle</a:t>
            </a:r>
            <a:r>
              <a:rPr lang="en-IN" dirty="0" smtClean="0"/>
              <a:t> </a:t>
            </a:r>
            <a:r>
              <a:rPr lang="en-IN" dirty="0" smtClean="0">
                <a:sym typeface="Wingdings" pitchFamily="2" charset="2"/>
              </a:rPr>
              <a:t> Chromosome</a:t>
            </a:r>
          </a:p>
          <a:p>
            <a:pPr eaLnBrk="1" hangingPunct="1">
              <a:buNone/>
            </a:pPr>
            <a:r>
              <a:rPr lang="en-IN" b="1" dirty="0" smtClean="0"/>
              <a:t>2. Velocity</a:t>
            </a:r>
            <a:r>
              <a:rPr lang="en-IN" dirty="0" smtClean="0"/>
              <a:t> </a:t>
            </a:r>
            <a:r>
              <a:rPr lang="en-IN" dirty="0" smtClean="0">
                <a:sym typeface="Wingdings" pitchFamily="2" charset="2"/>
              </a:rPr>
              <a:t> Moving speed of particle</a:t>
            </a:r>
            <a:endParaRPr lang="en-IN" dirty="0" smtClean="0"/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131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Particle Swarm Optimization (PSO)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>
              <a:buNone/>
            </a:pPr>
            <a:r>
              <a:rPr lang="en-IN" b="1" dirty="0" smtClean="0">
                <a:solidFill>
                  <a:srgbClr val="FF0000"/>
                </a:solidFill>
              </a:rPr>
              <a:t>Four Terms</a:t>
            </a:r>
            <a:r>
              <a:rPr lang="en-IN" dirty="0" smtClean="0"/>
              <a:t>:</a:t>
            </a:r>
          </a:p>
          <a:p>
            <a:pPr eaLnBrk="1" hangingPunct="1">
              <a:buNone/>
            </a:pPr>
            <a:r>
              <a:rPr lang="en-IN" b="1" dirty="0" smtClean="0"/>
              <a:t>1. Particle</a:t>
            </a:r>
            <a:r>
              <a:rPr lang="en-IN" dirty="0" smtClean="0"/>
              <a:t> </a:t>
            </a:r>
            <a:r>
              <a:rPr lang="en-IN" dirty="0" smtClean="0">
                <a:sym typeface="Wingdings" pitchFamily="2" charset="2"/>
              </a:rPr>
              <a:t> Chromosome</a:t>
            </a:r>
          </a:p>
          <a:p>
            <a:pPr eaLnBrk="1" hangingPunct="1">
              <a:buNone/>
            </a:pPr>
            <a:r>
              <a:rPr lang="en-IN" b="1" dirty="0" smtClean="0"/>
              <a:t>2. Velocity</a:t>
            </a:r>
            <a:r>
              <a:rPr lang="en-IN" dirty="0" smtClean="0"/>
              <a:t> </a:t>
            </a:r>
            <a:r>
              <a:rPr lang="en-IN" dirty="0" smtClean="0">
                <a:sym typeface="Wingdings" pitchFamily="2" charset="2"/>
              </a:rPr>
              <a:t> Moving speed of particle</a:t>
            </a:r>
          </a:p>
          <a:p>
            <a:pPr eaLnBrk="1" hangingPunct="1">
              <a:buNone/>
            </a:pPr>
            <a:r>
              <a:rPr lang="en-IN" b="1" dirty="0" smtClean="0">
                <a:sym typeface="Wingdings" pitchFamily="2" charset="2"/>
              </a:rPr>
              <a:t>3. </a:t>
            </a:r>
            <a:r>
              <a:rPr lang="en-IN" b="1" dirty="0" err="1" smtClean="0">
                <a:sym typeface="Wingdings" pitchFamily="2" charset="2"/>
              </a:rPr>
              <a:t>Pbest</a:t>
            </a:r>
            <a:r>
              <a:rPr lang="en-IN" dirty="0" smtClean="0">
                <a:sym typeface="Wingdings" pitchFamily="2" charset="2"/>
              </a:rPr>
              <a:t>  Individual best fitness</a:t>
            </a:r>
            <a:endParaRPr lang="en-IN" dirty="0" smtClean="0"/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132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Particle Swarm Optimization (PSO)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>
              <a:buNone/>
            </a:pPr>
            <a:r>
              <a:rPr lang="en-IN" b="1" dirty="0" smtClean="0">
                <a:solidFill>
                  <a:srgbClr val="FF0000"/>
                </a:solidFill>
              </a:rPr>
              <a:t>Four Terms</a:t>
            </a:r>
            <a:r>
              <a:rPr lang="en-IN" dirty="0" smtClean="0"/>
              <a:t>:</a:t>
            </a:r>
          </a:p>
          <a:p>
            <a:pPr eaLnBrk="1" hangingPunct="1">
              <a:buNone/>
            </a:pPr>
            <a:r>
              <a:rPr lang="en-IN" b="1" dirty="0" smtClean="0"/>
              <a:t>1. Particle</a:t>
            </a:r>
            <a:r>
              <a:rPr lang="en-IN" dirty="0" smtClean="0"/>
              <a:t> </a:t>
            </a:r>
            <a:r>
              <a:rPr lang="en-IN" dirty="0" smtClean="0">
                <a:sym typeface="Wingdings" pitchFamily="2" charset="2"/>
              </a:rPr>
              <a:t> Chromosome</a:t>
            </a:r>
          </a:p>
          <a:p>
            <a:pPr eaLnBrk="1" hangingPunct="1">
              <a:buNone/>
            </a:pPr>
            <a:r>
              <a:rPr lang="en-IN" b="1" dirty="0" smtClean="0"/>
              <a:t>2. Velocity</a:t>
            </a:r>
            <a:r>
              <a:rPr lang="en-IN" dirty="0" smtClean="0"/>
              <a:t> </a:t>
            </a:r>
            <a:r>
              <a:rPr lang="en-IN" dirty="0" smtClean="0">
                <a:sym typeface="Wingdings" pitchFamily="2" charset="2"/>
              </a:rPr>
              <a:t> Moving speed of particle</a:t>
            </a:r>
          </a:p>
          <a:p>
            <a:pPr eaLnBrk="1" hangingPunct="1">
              <a:buNone/>
            </a:pPr>
            <a:r>
              <a:rPr lang="en-IN" b="1" dirty="0" smtClean="0">
                <a:sym typeface="Wingdings" pitchFamily="2" charset="2"/>
              </a:rPr>
              <a:t>3. </a:t>
            </a:r>
            <a:r>
              <a:rPr lang="en-IN" b="1" dirty="0" err="1" smtClean="0">
                <a:sym typeface="Wingdings" pitchFamily="2" charset="2"/>
              </a:rPr>
              <a:t>Pbest</a:t>
            </a:r>
            <a:r>
              <a:rPr lang="en-IN" dirty="0" smtClean="0">
                <a:sym typeface="Wingdings" pitchFamily="2" charset="2"/>
              </a:rPr>
              <a:t>  Individual best fitness</a:t>
            </a:r>
          </a:p>
          <a:p>
            <a:pPr eaLnBrk="1" hangingPunct="1">
              <a:buNone/>
            </a:pPr>
            <a:r>
              <a:rPr lang="en-IN" b="1" dirty="0" smtClean="0">
                <a:sym typeface="Wingdings" pitchFamily="2" charset="2"/>
              </a:rPr>
              <a:t>4. </a:t>
            </a:r>
            <a:r>
              <a:rPr lang="en-IN" b="1" dirty="0" err="1" smtClean="0">
                <a:sym typeface="Wingdings" pitchFamily="2" charset="2"/>
              </a:rPr>
              <a:t>Gbest</a:t>
            </a:r>
            <a:r>
              <a:rPr lang="en-IN" dirty="0" smtClean="0">
                <a:sym typeface="Wingdings" pitchFamily="2" charset="2"/>
              </a:rPr>
              <a:t>  Best among population.</a:t>
            </a:r>
            <a:endParaRPr lang="en-IN" dirty="0" smtClean="0"/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133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Particle Swarm Optimization (PSO)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>
              <a:buNone/>
            </a:pPr>
            <a:r>
              <a:rPr lang="en-IN" b="1" dirty="0" smtClean="0">
                <a:solidFill>
                  <a:srgbClr val="FF0000"/>
                </a:solidFill>
              </a:rPr>
              <a:t>Implementation</a:t>
            </a:r>
            <a:r>
              <a:rPr lang="en-IN" dirty="0" smtClean="0"/>
              <a:t>:</a:t>
            </a:r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134</a:t>
            </a:fld>
            <a:endParaRPr lang="en-US" smtClean="0"/>
          </a:p>
        </p:txBody>
      </p:sp>
      <p:pic>
        <p:nvPicPr>
          <p:cNvPr id="244738" name="Picture 2"/>
          <p:cNvPicPr>
            <a:picLocks noChangeAspect="1" noChangeArrowheads="1"/>
          </p:cNvPicPr>
          <p:nvPr/>
        </p:nvPicPr>
        <p:blipFill>
          <a:blip r:embed="rId2"/>
          <a:srcRect l="2733" t="44434" r="56836" b="34375"/>
          <a:stretch>
            <a:fillRect/>
          </a:stretch>
        </p:blipFill>
        <p:spPr bwMode="auto">
          <a:xfrm>
            <a:off x="382137" y="3276600"/>
            <a:ext cx="853326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381000" y="2743200"/>
            <a:ext cx="8153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u="none" dirty="0" smtClean="0">
                <a:latin typeface="Times New Roman" pitchFamily="18" charset="0"/>
                <a:cs typeface="Times New Roman" pitchFamily="18" charset="0"/>
              </a:rPr>
              <a:t>Storing Particle, </a:t>
            </a:r>
            <a:r>
              <a:rPr lang="en-IN" sz="2000" b="1" u="none" dirty="0" err="1" smtClean="0">
                <a:latin typeface="Times New Roman" pitchFamily="18" charset="0"/>
                <a:cs typeface="Times New Roman" pitchFamily="18" charset="0"/>
              </a:rPr>
              <a:t>ParticleFitness</a:t>
            </a:r>
            <a:r>
              <a:rPr lang="en-IN" sz="2000" b="1" u="none" dirty="0" smtClean="0">
                <a:latin typeface="Times New Roman" pitchFamily="18" charset="0"/>
                <a:cs typeface="Times New Roman" pitchFamily="18" charset="0"/>
              </a:rPr>
              <a:t>, Velocity, </a:t>
            </a:r>
            <a:r>
              <a:rPr lang="en-IN" sz="2000" b="1" u="none" dirty="0" err="1" smtClean="0">
                <a:latin typeface="Times New Roman" pitchFamily="18" charset="0"/>
                <a:cs typeface="Times New Roman" pitchFamily="18" charset="0"/>
              </a:rPr>
              <a:t>PBest</a:t>
            </a:r>
            <a:r>
              <a:rPr lang="en-IN" sz="2000" b="1" u="none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IN" sz="2000" b="1" u="none" dirty="0" err="1" smtClean="0">
                <a:latin typeface="Times New Roman" pitchFamily="18" charset="0"/>
                <a:cs typeface="Times New Roman" pitchFamily="18" charset="0"/>
              </a:rPr>
              <a:t>PBestFitness</a:t>
            </a:r>
            <a:endParaRPr lang="en-IN" sz="2000" b="1" u="none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Particle Swarm Optimization (PSO)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>
              <a:buNone/>
            </a:pPr>
            <a:r>
              <a:rPr lang="en-IN" b="1" dirty="0" smtClean="0">
                <a:solidFill>
                  <a:srgbClr val="FF0000"/>
                </a:solidFill>
              </a:rPr>
              <a:t>Implementation</a:t>
            </a:r>
            <a:r>
              <a:rPr lang="en-IN" dirty="0" smtClean="0"/>
              <a:t>:</a:t>
            </a:r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135</a:t>
            </a:fld>
            <a:endParaRPr lang="en-US" smtClean="0"/>
          </a:p>
        </p:txBody>
      </p:sp>
      <p:sp>
        <p:nvSpPr>
          <p:cNvPr id="6" name="Rectangle 5"/>
          <p:cNvSpPr/>
          <p:nvPr/>
        </p:nvSpPr>
        <p:spPr>
          <a:xfrm>
            <a:off x="381000" y="2743200"/>
            <a:ext cx="8153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b="1" u="none" dirty="0" smtClean="0">
                <a:latin typeface="Times New Roman" pitchFamily="18" charset="0"/>
                <a:cs typeface="Times New Roman" pitchFamily="18" charset="0"/>
              </a:rPr>
              <a:t>Particle 		</a:t>
            </a:r>
            <a:r>
              <a:rPr lang="en-IN" sz="2800" b="1" u="none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 vector type (array)</a:t>
            </a:r>
          </a:p>
          <a:p>
            <a:r>
              <a:rPr lang="en-IN" sz="2800" b="1" u="none" dirty="0" err="1" smtClean="0">
                <a:latin typeface="Times New Roman" pitchFamily="18" charset="0"/>
                <a:cs typeface="Times New Roman" pitchFamily="18" charset="0"/>
              </a:rPr>
              <a:t>ParticleFitness</a:t>
            </a:r>
            <a:r>
              <a:rPr lang="en-IN" sz="2800" b="1" u="none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IN" sz="2800" b="1" u="none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 single value</a:t>
            </a:r>
          </a:p>
          <a:p>
            <a:r>
              <a:rPr lang="en-IN" sz="2800" b="1" u="none" dirty="0" smtClean="0">
                <a:latin typeface="Times New Roman" pitchFamily="18" charset="0"/>
                <a:cs typeface="Times New Roman" pitchFamily="18" charset="0"/>
              </a:rPr>
              <a:t>Velocity		</a:t>
            </a:r>
            <a:r>
              <a:rPr lang="en-IN" sz="2800" b="1" u="none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 vector type (array)</a:t>
            </a:r>
          </a:p>
          <a:p>
            <a:r>
              <a:rPr lang="en-IN" sz="2800" b="1" u="none" dirty="0" err="1" smtClean="0">
                <a:latin typeface="Times New Roman" pitchFamily="18" charset="0"/>
                <a:cs typeface="Times New Roman" pitchFamily="18" charset="0"/>
              </a:rPr>
              <a:t>Pbest</a:t>
            </a:r>
            <a:r>
              <a:rPr lang="en-IN" sz="2800" b="1" u="none" dirty="0" smtClean="0">
                <a:latin typeface="Times New Roman" pitchFamily="18" charset="0"/>
                <a:cs typeface="Times New Roman" pitchFamily="18" charset="0"/>
              </a:rPr>
              <a:t>			</a:t>
            </a:r>
            <a:r>
              <a:rPr lang="en-IN" sz="2800" b="1" u="none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 vector type (array)</a:t>
            </a:r>
          </a:p>
          <a:p>
            <a:r>
              <a:rPr lang="en-IN" sz="2800" b="1" u="none" dirty="0" err="1" smtClean="0">
                <a:latin typeface="Times New Roman" pitchFamily="18" charset="0"/>
                <a:cs typeface="Times New Roman" pitchFamily="18" charset="0"/>
              </a:rPr>
              <a:t>PBestFitness</a:t>
            </a:r>
            <a:r>
              <a:rPr lang="en-IN" sz="2800" b="1" u="none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IN" sz="2800" b="1" u="none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 single value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Particle Swarm Optimization (PSO)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/>
            <a:r>
              <a:rPr lang="en-IN" dirty="0" smtClean="0"/>
              <a:t>Particle </a:t>
            </a:r>
            <a:r>
              <a:rPr lang="en-IN" dirty="0" smtClean="0">
                <a:sym typeface="Wingdings" pitchFamily="2" charset="2"/>
              </a:rPr>
              <a:t></a:t>
            </a:r>
          </a:p>
          <a:p>
            <a:pPr eaLnBrk="1" hangingPunct="1"/>
            <a:r>
              <a:rPr lang="en-IN" dirty="0" smtClean="0">
                <a:sym typeface="Wingdings" pitchFamily="2" charset="2"/>
              </a:rPr>
              <a:t>Velocity </a:t>
            </a:r>
          </a:p>
          <a:p>
            <a:pPr eaLnBrk="1" hangingPunct="1"/>
            <a:r>
              <a:rPr lang="en-IN" dirty="0" err="1" smtClean="0">
                <a:sym typeface="Wingdings" pitchFamily="2" charset="2"/>
              </a:rPr>
              <a:t>Pbest</a:t>
            </a:r>
            <a:r>
              <a:rPr lang="en-IN" dirty="0" smtClean="0">
                <a:sym typeface="Wingdings" pitchFamily="2" charset="2"/>
              </a:rPr>
              <a:t>     </a:t>
            </a:r>
          </a:p>
          <a:p>
            <a:pPr eaLnBrk="1" hangingPunct="1">
              <a:buNone/>
            </a:pPr>
            <a:endParaRPr lang="en-IN" dirty="0" smtClean="0">
              <a:sym typeface="Wingdings" pitchFamily="2" charset="2"/>
            </a:endParaRPr>
          </a:p>
          <a:p>
            <a:pPr eaLnBrk="1" hangingPunct="1">
              <a:buNone/>
            </a:pPr>
            <a:endParaRPr lang="en-IN" dirty="0" smtClean="0"/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136</a:t>
            </a:fld>
            <a:endParaRPr lang="en-US" smtClean="0"/>
          </a:p>
        </p:txBody>
      </p:sp>
      <p:pic>
        <p:nvPicPr>
          <p:cNvPr id="24576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76600" y="2053281"/>
            <a:ext cx="3200400" cy="461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67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2800" y="2667000"/>
            <a:ext cx="3388179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678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2800" y="3209925"/>
            <a:ext cx="3387408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Particle Swarm Optimization (PSO)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/>
            <a:r>
              <a:rPr lang="en-IN" dirty="0" smtClean="0"/>
              <a:t>Particle </a:t>
            </a:r>
            <a:r>
              <a:rPr lang="en-IN" dirty="0" smtClean="0">
                <a:sym typeface="Wingdings" pitchFamily="2" charset="2"/>
              </a:rPr>
              <a:t></a:t>
            </a:r>
          </a:p>
          <a:p>
            <a:pPr eaLnBrk="1" hangingPunct="1"/>
            <a:r>
              <a:rPr lang="en-IN" dirty="0" smtClean="0">
                <a:sym typeface="Wingdings" pitchFamily="2" charset="2"/>
              </a:rPr>
              <a:t>Velocity </a:t>
            </a:r>
          </a:p>
          <a:p>
            <a:pPr eaLnBrk="1" hangingPunct="1"/>
            <a:r>
              <a:rPr lang="en-IN" dirty="0" err="1" smtClean="0">
                <a:sym typeface="Wingdings" pitchFamily="2" charset="2"/>
              </a:rPr>
              <a:t>Pbest</a:t>
            </a:r>
            <a:r>
              <a:rPr lang="en-IN" dirty="0" smtClean="0">
                <a:sym typeface="Wingdings" pitchFamily="2" charset="2"/>
              </a:rPr>
              <a:t>  </a:t>
            </a:r>
          </a:p>
          <a:p>
            <a:pPr eaLnBrk="1" hangingPunct="1"/>
            <a:r>
              <a:rPr lang="en-IN" dirty="0" smtClean="0">
                <a:sym typeface="Wingdings" pitchFamily="2" charset="2"/>
              </a:rPr>
              <a:t>Velocity Update</a:t>
            </a:r>
          </a:p>
          <a:p>
            <a:pPr eaLnBrk="1" hangingPunct="1">
              <a:buNone/>
            </a:pPr>
            <a:r>
              <a:rPr lang="en-IN" dirty="0" smtClean="0">
                <a:sym typeface="Wingdings" pitchFamily="2" charset="2"/>
              </a:rPr>
              <a:t>   </a:t>
            </a:r>
          </a:p>
          <a:p>
            <a:pPr eaLnBrk="1" hangingPunct="1">
              <a:buNone/>
            </a:pPr>
            <a:endParaRPr lang="en-IN" dirty="0" smtClean="0">
              <a:sym typeface="Wingdings" pitchFamily="2" charset="2"/>
            </a:endParaRPr>
          </a:p>
          <a:p>
            <a:pPr eaLnBrk="1" hangingPunct="1">
              <a:buNone/>
            </a:pPr>
            <a:endParaRPr lang="en-IN" dirty="0" smtClean="0"/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137</a:t>
            </a:fld>
            <a:endParaRPr lang="en-US" smtClean="0"/>
          </a:p>
        </p:txBody>
      </p:sp>
      <p:pic>
        <p:nvPicPr>
          <p:cNvPr id="24576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76600" y="2053281"/>
            <a:ext cx="3200400" cy="461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67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2800" y="2667000"/>
            <a:ext cx="3388179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678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2800" y="3209925"/>
            <a:ext cx="3387408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6792" name="Picture 8"/>
          <p:cNvPicPr>
            <a:picLocks noChangeAspect="1" noChangeArrowheads="1"/>
          </p:cNvPicPr>
          <p:nvPr/>
        </p:nvPicPr>
        <p:blipFill>
          <a:blip r:embed="rId5"/>
          <a:srcRect l="14275" t="29167" r="47658" b="67708"/>
          <a:stretch>
            <a:fillRect/>
          </a:stretch>
        </p:blipFill>
        <p:spPr bwMode="auto">
          <a:xfrm>
            <a:off x="533400" y="4504006"/>
            <a:ext cx="8077200" cy="372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Particle Swarm Optimization (PSO)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/>
            <a:r>
              <a:rPr lang="en-IN" dirty="0" smtClean="0"/>
              <a:t>Particle </a:t>
            </a:r>
            <a:r>
              <a:rPr lang="en-IN" dirty="0" smtClean="0">
                <a:sym typeface="Wingdings" pitchFamily="2" charset="2"/>
              </a:rPr>
              <a:t></a:t>
            </a:r>
          </a:p>
          <a:p>
            <a:pPr eaLnBrk="1" hangingPunct="1"/>
            <a:r>
              <a:rPr lang="en-IN" dirty="0" smtClean="0">
                <a:sym typeface="Wingdings" pitchFamily="2" charset="2"/>
              </a:rPr>
              <a:t>Velocity </a:t>
            </a:r>
          </a:p>
          <a:p>
            <a:pPr eaLnBrk="1" hangingPunct="1"/>
            <a:r>
              <a:rPr lang="en-IN" dirty="0" err="1" smtClean="0">
                <a:sym typeface="Wingdings" pitchFamily="2" charset="2"/>
              </a:rPr>
              <a:t>Pbest</a:t>
            </a:r>
            <a:r>
              <a:rPr lang="en-IN" dirty="0" smtClean="0">
                <a:sym typeface="Wingdings" pitchFamily="2" charset="2"/>
              </a:rPr>
              <a:t>  </a:t>
            </a:r>
          </a:p>
          <a:p>
            <a:pPr eaLnBrk="1" hangingPunct="1"/>
            <a:r>
              <a:rPr lang="en-IN" dirty="0" smtClean="0">
                <a:sym typeface="Wingdings" pitchFamily="2" charset="2"/>
              </a:rPr>
              <a:t>Velocity Update</a:t>
            </a:r>
          </a:p>
          <a:p>
            <a:pPr eaLnBrk="1" hangingPunct="1"/>
            <a:endParaRPr lang="en-IN" dirty="0" smtClean="0">
              <a:sym typeface="Wingdings" pitchFamily="2" charset="2"/>
            </a:endParaRPr>
          </a:p>
          <a:p>
            <a:pPr eaLnBrk="1" hangingPunct="1"/>
            <a:r>
              <a:rPr lang="en-IN" dirty="0" smtClean="0">
                <a:sym typeface="Wingdings" pitchFamily="2" charset="2"/>
              </a:rPr>
              <a:t>Particle Update</a:t>
            </a:r>
          </a:p>
          <a:p>
            <a:pPr eaLnBrk="1" hangingPunct="1">
              <a:buNone/>
            </a:pPr>
            <a:r>
              <a:rPr lang="en-IN" dirty="0" smtClean="0">
                <a:sym typeface="Wingdings" pitchFamily="2" charset="2"/>
              </a:rPr>
              <a:t>   </a:t>
            </a:r>
          </a:p>
          <a:p>
            <a:pPr eaLnBrk="1" hangingPunct="1">
              <a:buNone/>
            </a:pPr>
            <a:endParaRPr lang="en-IN" dirty="0" smtClean="0">
              <a:sym typeface="Wingdings" pitchFamily="2" charset="2"/>
            </a:endParaRPr>
          </a:p>
          <a:p>
            <a:pPr eaLnBrk="1" hangingPunct="1">
              <a:buNone/>
            </a:pPr>
            <a:endParaRPr lang="en-IN" dirty="0" smtClean="0"/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138</a:t>
            </a:fld>
            <a:endParaRPr lang="en-US" smtClean="0"/>
          </a:p>
        </p:txBody>
      </p:sp>
      <p:pic>
        <p:nvPicPr>
          <p:cNvPr id="24576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76600" y="2053281"/>
            <a:ext cx="3200400" cy="461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67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2800" y="2667000"/>
            <a:ext cx="3388179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678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2800" y="3209925"/>
            <a:ext cx="3387408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6792" name="Picture 8"/>
          <p:cNvPicPr>
            <a:picLocks noChangeAspect="1" noChangeArrowheads="1"/>
          </p:cNvPicPr>
          <p:nvPr/>
        </p:nvPicPr>
        <p:blipFill>
          <a:blip r:embed="rId5"/>
          <a:srcRect l="14275" t="29167" r="47658" b="67708"/>
          <a:stretch>
            <a:fillRect/>
          </a:stretch>
        </p:blipFill>
        <p:spPr bwMode="auto">
          <a:xfrm>
            <a:off x="533400" y="4504006"/>
            <a:ext cx="8077200" cy="372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6794" name="Picture 10"/>
          <p:cNvPicPr>
            <a:picLocks noChangeAspect="1" noChangeArrowheads="1"/>
          </p:cNvPicPr>
          <p:nvPr/>
        </p:nvPicPr>
        <p:blipFill>
          <a:blip r:embed="rId6"/>
          <a:srcRect l="6442" t="50080" r="84695" b="47001"/>
          <a:stretch>
            <a:fillRect/>
          </a:stretch>
        </p:blipFill>
        <p:spPr bwMode="auto">
          <a:xfrm>
            <a:off x="838200" y="5486400"/>
            <a:ext cx="2362200" cy="437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Particle Swarm Optimization (PSO)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r>
              <a:rPr lang="en-IN" b="1" dirty="0" smtClean="0">
                <a:solidFill>
                  <a:srgbClr val="FF0000"/>
                </a:solidFill>
              </a:rPr>
              <a:t>d</a:t>
            </a:r>
            <a:r>
              <a:rPr lang="en-IN" dirty="0" smtClean="0"/>
              <a:t> = dimension of the problem.</a:t>
            </a:r>
          </a:p>
          <a:p>
            <a:r>
              <a:rPr lang="en-IN" b="1" dirty="0" smtClean="0">
                <a:solidFill>
                  <a:srgbClr val="FF0000"/>
                </a:solidFill>
              </a:rPr>
              <a:t>w</a:t>
            </a:r>
            <a:r>
              <a:rPr lang="en-IN" dirty="0" smtClean="0"/>
              <a:t> the inertia weight.</a:t>
            </a:r>
          </a:p>
          <a:p>
            <a:r>
              <a:rPr lang="en-IN" b="1" dirty="0" smtClean="0">
                <a:solidFill>
                  <a:srgbClr val="FF0000"/>
                </a:solidFill>
              </a:rPr>
              <a:t>c1</a:t>
            </a:r>
            <a:r>
              <a:rPr lang="en-IN" dirty="0" smtClean="0"/>
              <a:t> and </a:t>
            </a:r>
            <a:r>
              <a:rPr lang="en-IN" b="1" dirty="0" smtClean="0">
                <a:solidFill>
                  <a:srgbClr val="FF0000"/>
                </a:solidFill>
              </a:rPr>
              <a:t>c2</a:t>
            </a:r>
            <a:r>
              <a:rPr lang="en-IN" dirty="0" smtClean="0"/>
              <a:t> are acceleration constants.</a:t>
            </a:r>
          </a:p>
          <a:p>
            <a:r>
              <a:rPr lang="en-IN" b="1" dirty="0" smtClean="0">
                <a:solidFill>
                  <a:srgbClr val="FF0000"/>
                </a:solidFill>
              </a:rPr>
              <a:t>r1</a:t>
            </a:r>
            <a:r>
              <a:rPr lang="en-IN" dirty="0" smtClean="0"/>
              <a:t> and </a:t>
            </a:r>
            <a:r>
              <a:rPr lang="en-IN" b="1" dirty="0" smtClean="0">
                <a:solidFill>
                  <a:srgbClr val="FF0000"/>
                </a:solidFill>
              </a:rPr>
              <a:t>r2</a:t>
            </a:r>
            <a:r>
              <a:rPr lang="en-IN" dirty="0" smtClean="0"/>
              <a:t> are random number between range ∈ [0,1].</a:t>
            </a:r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139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sz="4000" b="1" dirty="0" smtClean="0">
                <a:solidFill>
                  <a:srgbClr val="FF0000"/>
                </a:solidFill>
              </a:rPr>
              <a:t>Application of </a:t>
            </a:r>
            <a:r>
              <a:rPr lang="en-IN" sz="4000" b="1" dirty="0" smtClean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IN" sz="4000" b="1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IN" sz="4000" b="1" dirty="0" smtClean="0">
                <a:solidFill>
                  <a:schemeClr val="tx2">
                    <a:lumMod val="75000"/>
                  </a:schemeClr>
                </a:solidFill>
              </a:rPr>
              <a:t>Sub Set Problem</a:t>
            </a:r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14</a:t>
            </a:fld>
            <a:endParaRPr lang="en-US" smtClean="0"/>
          </a:p>
        </p:txBody>
      </p:sp>
      <p:sp>
        <p:nvSpPr>
          <p:cNvPr id="4" name="Rectangle 3"/>
          <p:cNvSpPr/>
          <p:nvPr/>
        </p:nvSpPr>
        <p:spPr>
          <a:xfrm>
            <a:off x="762000" y="2286000"/>
            <a:ext cx="8382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>
                <a:solidFill>
                  <a:srgbClr val="FF0000"/>
                </a:solidFill>
              </a:rPr>
              <a:t>Combo Offer</a:t>
            </a:r>
            <a:r>
              <a:rPr lang="en-IN" b="1" u="none" dirty="0" smtClean="0"/>
              <a:t> by online portal</a:t>
            </a:r>
          </a:p>
          <a:p>
            <a:r>
              <a:rPr lang="en-IN" b="1" u="none" dirty="0" smtClean="0"/>
              <a:t>e.g. – </a:t>
            </a:r>
            <a:r>
              <a:rPr lang="en-IN" b="1" u="none" dirty="0" err="1" smtClean="0"/>
              <a:t>Flipcart</a:t>
            </a:r>
            <a:r>
              <a:rPr lang="en-IN" b="1" u="none" dirty="0" smtClean="0"/>
              <a:t>, Amazon, </a:t>
            </a:r>
            <a:r>
              <a:rPr lang="en-IN" b="1" u="none" dirty="0" err="1" smtClean="0"/>
              <a:t>Snapdeal</a:t>
            </a:r>
            <a:r>
              <a:rPr lang="en-IN" b="1" u="none" dirty="0" smtClean="0"/>
              <a:t>, etc.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Particle Swarm Optimization (PSO)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r>
              <a:rPr lang="en-IN" sz="3000" b="1" dirty="0" smtClean="0">
                <a:solidFill>
                  <a:srgbClr val="FF0000"/>
                </a:solidFill>
              </a:rPr>
              <a:t>w</a:t>
            </a:r>
            <a:r>
              <a:rPr lang="en-IN" sz="3000" dirty="0" smtClean="0"/>
              <a:t> is a positive liner function of time changing according to generation iteration which provides a </a:t>
            </a:r>
            <a:r>
              <a:rPr lang="en-IN" sz="3000" u="sng" dirty="0" smtClean="0">
                <a:solidFill>
                  <a:srgbClr val="FF0000"/>
                </a:solidFill>
              </a:rPr>
              <a:t>balance between local and global exploration</a:t>
            </a:r>
            <a:r>
              <a:rPr lang="en-IN" sz="3000" dirty="0" smtClean="0"/>
              <a:t>. </a:t>
            </a:r>
          </a:p>
          <a:p>
            <a:r>
              <a:rPr lang="en-IN" sz="3000" dirty="0" smtClean="0"/>
              <a:t>The acceleration constants </a:t>
            </a:r>
            <a:r>
              <a:rPr lang="en-IN" sz="3000" b="1" dirty="0" smtClean="0">
                <a:solidFill>
                  <a:srgbClr val="FF0000"/>
                </a:solidFill>
              </a:rPr>
              <a:t>c1</a:t>
            </a:r>
            <a:r>
              <a:rPr lang="en-IN" sz="3000" dirty="0" smtClean="0"/>
              <a:t> and </a:t>
            </a:r>
            <a:r>
              <a:rPr lang="en-IN" sz="3000" b="1" dirty="0" smtClean="0">
                <a:solidFill>
                  <a:srgbClr val="FF0000"/>
                </a:solidFill>
              </a:rPr>
              <a:t>c2</a:t>
            </a:r>
            <a:r>
              <a:rPr lang="en-IN" sz="3000" dirty="0" smtClean="0"/>
              <a:t> are the moves of each particle </a:t>
            </a:r>
            <a:r>
              <a:rPr lang="en-IN" sz="3000" u="sng" dirty="0" smtClean="0">
                <a:solidFill>
                  <a:srgbClr val="FF0000"/>
                </a:solidFill>
              </a:rPr>
              <a:t>towards </a:t>
            </a:r>
            <a:r>
              <a:rPr lang="en-IN" sz="3000" u="sng" dirty="0" err="1" smtClean="0">
                <a:solidFill>
                  <a:srgbClr val="FF0000"/>
                </a:solidFill>
              </a:rPr>
              <a:t>pbest</a:t>
            </a:r>
            <a:r>
              <a:rPr lang="en-IN" sz="3000" u="sng" dirty="0" smtClean="0">
                <a:solidFill>
                  <a:srgbClr val="FF0000"/>
                </a:solidFill>
              </a:rPr>
              <a:t> and </a:t>
            </a:r>
            <a:r>
              <a:rPr lang="en-IN" sz="3000" u="sng" dirty="0" err="1" smtClean="0">
                <a:solidFill>
                  <a:srgbClr val="FF0000"/>
                </a:solidFill>
              </a:rPr>
              <a:t>gbest</a:t>
            </a:r>
            <a:r>
              <a:rPr lang="en-IN" sz="3000" dirty="0" smtClean="0"/>
              <a:t> positions. High value results in fast movement of particle which may miss the global best and low value allow particle to move slow and being stuck in local minima.</a:t>
            </a:r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140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Particle Swarm Optimization (PSO)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>
              <a:buNone/>
            </a:pPr>
            <a:r>
              <a:rPr lang="en-US" dirty="0" smtClean="0"/>
              <a:t>Python Demo</a:t>
            </a:r>
          </a:p>
          <a:p>
            <a:pPr eaLnBrk="1" hangingPunct="1">
              <a:buNone/>
            </a:pPr>
            <a:r>
              <a:rPr lang="en-US" dirty="0" smtClean="0"/>
              <a:t>09-PSO.py</a:t>
            </a:r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141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Particle Swarm Optimization (PSO)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>
              <a:buNone/>
            </a:pPr>
            <a:r>
              <a:rPr lang="en-US" dirty="0" smtClean="0"/>
              <a:t>Python Demo</a:t>
            </a:r>
          </a:p>
          <a:p>
            <a:pPr eaLnBrk="1" hangingPunct="1">
              <a:buNone/>
            </a:pPr>
            <a:r>
              <a:rPr lang="en-US" dirty="0" smtClean="0"/>
              <a:t>Least sum of Square</a:t>
            </a:r>
          </a:p>
          <a:p>
            <a:pPr eaLnBrk="1" hangingPunct="1">
              <a:buNone/>
            </a:pPr>
            <a:r>
              <a:rPr lang="en-IN" dirty="0" smtClean="0"/>
              <a:t>10-Least Sum of Square - PSO.py</a:t>
            </a:r>
            <a:endParaRPr lang="en-US" dirty="0" smtClean="0"/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142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err="1" smtClean="0">
                <a:solidFill>
                  <a:schemeClr val="tx2">
                    <a:lumMod val="75000"/>
                  </a:schemeClr>
                </a:solidFill>
              </a:rPr>
              <a:t>Thiel</a:t>
            </a: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 Fellowship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>
              <a:buNone/>
            </a:pPr>
            <a:r>
              <a:rPr lang="en-US" dirty="0" smtClean="0"/>
              <a:t>thielfellowship.org</a:t>
            </a:r>
            <a:endParaRPr lang="en-US" dirty="0" smtClean="0">
              <a:sym typeface="Wingdings" pitchFamily="2" charset="2"/>
            </a:endParaRPr>
          </a:p>
          <a:p>
            <a:pPr eaLnBrk="1" hangingPunct="1">
              <a:buNone/>
            </a:pPr>
            <a:endParaRPr lang="en-US" dirty="0" smtClean="0"/>
          </a:p>
          <a:p>
            <a:pPr eaLnBrk="1" hangingPunct="1">
              <a:buNone/>
            </a:pPr>
            <a:endParaRPr lang="en-US" dirty="0" smtClean="0"/>
          </a:p>
          <a:p>
            <a:pPr eaLnBrk="1" hangingPunct="1">
              <a:buNone/>
            </a:pPr>
            <a:endParaRPr lang="en-US" dirty="0" smtClean="0"/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143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err="1" smtClean="0">
                <a:solidFill>
                  <a:schemeClr val="tx2">
                    <a:lumMod val="75000"/>
                  </a:schemeClr>
                </a:solidFill>
              </a:rPr>
              <a:t>Numerai</a:t>
            </a: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 Competition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>
              <a:buNone/>
            </a:pPr>
            <a:r>
              <a:rPr lang="en-US" dirty="0" smtClean="0"/>
              <a:t>Stock market prediction competition</a:t>
            </a:r>
          </a:p>
          <a:p>
            <a:pPr eaLnBrk="1" hangingPunct="1">
              <a:buNone/>
            </a:pPr>
            <a:r>
              <a:rPr lang="en-US" dirty="0" smtClean="0">
                <a:solidFill>
                  <a:srgbClr val="FF0000"/>
                </a:solidFill>
              </a:rPr>
              <a:t>www.numer.ai</a:t>
            </a:r>
            <a:endParaRPr lang="en-US" dirty="0" smtClean="0">
              <a:solidFill>
                <a:srgbClr val="FF0000"/>
              </a:solidFill>
              <a:sym typeface="Wingdings" pitchFamily="2" charset="2"/>
            </a:endParaRPr>
          </a:p>
          <a:p>
            <a:pPr eaLnBrk="1" hangingPunct="1">
              <a:buNone/>
            </a:pPr>
            <a:endParaRPr lang="en-US" dirty="0" smtClean="0"/>
          </a:p>
          <a:p>
            <a:pPr eaLnBrk="1" hangingPunct="1">
              <a:buNone/>
            </a:pPr>
            <a:endParaRPr lang="en-US" dirty="0" smtClean="0"/>
          </a:p>
          <a:p>
            <a:pPr eaLnBrk="1" hangingPunct="1">
              <a:buNone/>
            </a:pPr>
            <a:endParaRPr lang="en-US" dirty="0" smtClean="0"/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144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Parameter Sensitivity</a:t>
            </a:r>
            <a:endParaRPr lang="en-US" sz="32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267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53B1B7CB-3066-40A3-A6C1-B4735FC0D4DA}" type="slidenum">
              <a:rPr lang="en-US" smtClean="0"/>
              <a:pPr>
                <a:defRPr/>
              </a:pPr>
              <a:t>145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Parameter Sensitivity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>
              <a:buNone/>
            </a:pPr>
            <a:r>
              <a:rPr lang="en-US" b="1" dirty="0" smtClean="0"/>
              <a:t>Example: </a:t>
            </a:r>
            <a:r>
              <a:rPr lang="en-US" b="1" dirty="0" smtClean="0">
                <a:solidFill>
                  <a:srgbClr val="FF0000"/>
                </a:solidFill>
              </a:rPr>
              <a:t>F in DE</a:t>
            </a:r>
          </a:p>
          <a:p>
            <a:pPr eaLnBrk="1" hangingPunct="1">
              <a:buNone/>
            </a:pPr>
            <a:r>
              <a:rPr lang="en-US" b="1" dirty="0" smtClean="0"/>
              <a:t>STEP 1</a:t>
            </a:r>
            <a:r>
              <a:rPr lang="en-US" dirty="0" smtClean="0"/>
              <a:t>:Create a set of 50 benchmark functions.</a:t>
            </a:r>
          </a:p>
          <a:p>
            <a:pPr eaLnBrk="1" hangingPunct="1">
              <a:buNone/>
            </a:pPr>
            <a:r>
              <a:rPr lang="en-US" b="1" dirty="0" smtClean="0"/>
              <a:t>Step 2: </a:t>
            </a:r>
            <a:r>
              <a:rPr lang="en-US" dirty="0" smtClean="0"/>
              <a:t>Evaluate every problem for 100 times</a:t>
            </a:r>
          </a:p>
          <a:p>
            <a:pPr eaLnBrk="1" hangingPunct="1">
              <a:buNone/>
            </a:pPr>
            <a:r>
              <a:rPr lang="en-US" dirty="0" smtClean="0"/>
              <a:t>			and record success rate for </a:t>
            </a:r>
          </a:p>
          <a:p>
            <a:pPr eaLnBrk="1" hangingPunct="1">
              <a:buNone/>
            </a:pPr>
            <a:r>
              <a:rPr lang="en-US" dirty="0" smtClean="0"/>
              <a:t>			F=0.1, 0.2, 0.3, 0.4,………….1</a:t>
            </a:r>
          </a:p>
          <a:p>
            <a:pPr eaLnBrk="1" hangingPunct="1">
              <a:buNone/>
            </a:pPr>
            <a:r>
              <a:rPr lang="en-US" b="1" dirty="0" smtClean="0"/>
              <a:t>Step 3:</a:t>
            </a:r>
            <a:r>
              <a:rPr lang="en-US" dirty="0" smtClean="0"/>
              <a:t> Plot on Graph</a:t>
            </a:r>
          </a:p>
          <a:p>
            <a:pPr eaLnBrk="1" hangingPunct="1">
              <a:buNone/>
            </a:pPr>
            <a:endParaRPr lang="en-US" dirty="0" smtClean="0"/>
          </a:p>
          <a:p>
            <a:pPr eaLnBrk="1" hangingPunct="1">
              <a:buNone/>
            </a:pPr>
            <a:endParaRPr lang="en-US" dirty="0" smtClean="0"/>
          </a:p>
          <a:p>
            <a:pPr eaLnBrk="1" hangingPunct="1">
              <a:buNone/>
            </a:pPr>
            <a:endParaRPr lang="en-US" dirty="0" smtClean="0"/>
          </a:p>
          <a:p>
            <a:pPr eaLnBrk="1" hangingPunct="1">
              <a:buNone/>
            </a:pPr>
            <a:endParaRPr lang="en-US" dirty="0" smtClean="0"/>
          </a:p>
          <a:p>
            <a:pPr eaLnBrk="1" hangingPunct="1">
              <a:buNone/>
            </a:pPr>
            <a:endParaRPr lang="en-US" dirty="0" smtClean="0"/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146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Clique Problem</a:t>
            </a:r>
            <a:endParaRPr lang="en-US" sz="32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267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53B1B7CB-3066-40A3-A6C1-B4735FC0D4DA}" type="slidenum">
              <a:rPr lang="en-US" smtClean="0"/>
              <a:pPr>
                <a:defRPr/>
              </a:pPr>
              <a:t>147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Clique Problem</a:t>
            </a:r>
            <a:endParaRPr lang="en-US" sz="32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IN" b="1" dirty="0" smtClean="0"/>
              <a:t>Problem Statement</a:t>
            </a:r>
          </a:p>
          <a:p>
            <a:pPr eaLnBrk="1" hangingPunct="1">
              <a:buFont typeface="Wingdings" pitchFamily="2" charset="2"/>
              <a:buNone/>
            </a:pPr>
            <a:r>
              <a:rPr lang="en-IN" dirty="0" smtClean="0"/>
              <a:t>There is a weighted complete graph (of 100 nodes). Find a subset weighted complete (of 5 nodes) whose sum is maximum.</a:t>
            </a:r>
          </a:p>
          <a:p>
            <a:pPr eaLnBrk="1" hangingPunct="1">
              <a:buFont typeface="Wingdings" pitchFamily="2" charset="2"/>
              <a:buNone/>
            </a:pPr>
            <a:endParaRPr lang="en-IN" dirty="0" smtClean="0"/>
          </a:p>
          <a:p>
            <a:pPr eaLnBrk="1" hangingPunct="1">
              <a:buFont typeface="Wingdings" pitchFamily="2" charset="2"/>
              <a:buNone/>
            </a:pPr>
            <a:r>
              <a:rPr lang="en-IN" b="1" u="sng" dirty="0" smtClean="0"/>
              <a:t>For More</a:t>
            </a:r>
            <a:r>
              <a:rPr lang="en-IN" dirty="0" smtClean="0"/>
              <a:t>:</a:t>
            </a:r>
          </a:p>
          <a:p>
            <a:pPr eaLnBrk="1" hangingPunct="1">
              <a:buNone/>
            </a:pPr>
            <a:r>
              <a:rPr lang="en-IN" sz="2000" dirty="0" smtClean="0"/>
              <a:t>https://en.wikipedia.org/wiki/Clique_problem</a:t>
            </a:r>
          </a:p>
          <a:p>
            <a:pPr eaLnBrk="1" hangingPunct="1">
              <a:buNone/>
            </a:pPr>
            <a:r>
              <a:rPr lang="en-IN" sz="2000" dirty="0" smtClean="0"/>
              <a:t>https://en.wikipedia.org/wiki/Clique_%28graph_theory%29</a:t>
            </a:r>
          </a:p>
        </p:txBody>
      </p:sp>
      <p:sp>
        <p:nvSpPr>
          <p:cNvPr id="12292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289F0EE5-F159-475B-9D21-9615DC179601}" type="slidenum">
              <a:rPr lang="en-US" smtClean="0"/>
              <a:pPr>
                <a:defRPr/>
              </a:pPr>
              <a:t>148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Clique Problem</a:t>
            </a:r>
            <a:endParaRPr lang="en-US" sz="32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292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289F0EE5-F159-475B-9D21-9615DC179601}" type="slidenum">
              <a:rPr lang="en-US" smtClean="0"/>
              <a:pPr>
                <a:defRPr/>
              </a:pPr>
              <a:t>149</a:t>
            </a:fld>
            <a:endParaRPr lang="en-US" smtClean="0"/>
          </a:p>
        </p:txBody>
      </p:sp>
      <p:pic>
        <p:nvPicPr>
          <p:cNvPr id="123906" name="Picture 2" descr="http://study.com/cimages/multimages/16/imageweightedgraph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9800" y="2286000"/>
            <a:ext cx="4191000" cy="35891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b="1" dirty="0" smtClean="0">
                <a:solidFill>
                  <a:srgbClr val="FF0000"/>
                </a:solidFill>
              </a:rPr>
              <a:t>Objective Function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Clique Problem</a:t>
            </a:r>
            <a:endParaRPr lang="en-US" sz="32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292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289F0EE5-F159-475B-9D21-9615DC179601}" type="slidenum">
              <a:rPr lang="en-US" smtClean="0"/>
              <a:pPr>
                <a:defRPr/>
              </a:pPr>
              <a:t>150</a:t>
            </a:fld>
            <a:endParaRPr lang="en-US" smtClean="0"/>
          </a:p>
        </p:txBody>
      </p:sp>
      <p:pic>
        <p:nvPicPr>
          <p:cNvPr id="163842" name="Picture 2" descr="http://study.com/cimages/multimages/16/imageweightedgraph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2667000"/>
            <a:ext cx="3890940" cy="3505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Clique Problem</a:t>
            </a:r>
            <a:endParaRPr lang="en-US" sz="32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292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289F0EE5-F159-475B-9D21-9615DC179601}" type="slidenum">
              <a:rPr lang="en-US" smtClean="0"/>
              <a:pPr>
                <a:defRPr/>
              </a:pPr>
              <a:t>151</a:t>
            </a:fld>
            <a:endParaRPr lang="en-US" smtClean="0"/>
          </a:p>
        </p:txBody>
      </p:sp>
      <p:pic>
        <p:nvPicPr>
          <p:cNvPr id="162818" name="Picture 2" descr="https://graph-tool.skewed.de/static/doc/_images/comple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1752600"/>
            <a:ext cx="5105400" cy="5105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Clique Problem</a:t>
            </a:r>
            <a:endParaRPr lang="en-US" sz="32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292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289F0EE5-F159-475B-9D21-9615DC179601}" type="slidenum">
              <a:rPr lang="en-US" smtClean="0"/>
              <a:pPr>
                <a:defRPr/>
              </a:pPr>
              <a:t>152</a:t>
            </a:fld>
            <a:endParaRPr lang="en-US" smtClean="0"/>
          </a:p>
        </p:txBody>
      </p:sp>
      <p:pic>
        <p:nvPicPr>
          <p:cNvPr id="161794" name="Picture 2" descr="https://sysomos.com/sites/default/files/sysomos-politic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1905000"/>
            <a:ext cx="4648200" cy="46143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Clique Problem</a:t>
            </a:r>
            <a:endParaRPr lang="en-US" sz="32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292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289F0EE5-F159-475B-9D21-9615DC179601}" type="slidenum">
              <a:rPr lang="en-US" smtClean="0"/>
              <a:pPr>
                <a:defRPr/>
              </a:pPr>
              <a:t>153</a:t>
            </a:fld>
            <a:endParaRPr lang="en-US" smtClean="0"/>
          </a:p>
        </p:txBody>
      </p:sp>
      <p:pic>
        <p:nvPicPr>
          <p:cNvPr id="164866" name="Picture 2" descr="http://momath.org/wp-content/uploads/math-mob-complete-graph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2209800"/>
            <a:ext cx="5715000" cy="42862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150938" y="617538"/>
            <a:ext cx="7993062" cy="1143000"/>
          </a:xfrm>
        </p:spPr>
        <p:txBody>
          <a:bodyPr/>
          <a:lstStyle/>
          <a:p>
            <a:pPr eaLnBrk="1" hangingPunct="1"/>
            <a:r>
              <a:rPr lang="en-IN" sz="4000" b="1" dirty="0" smtClean="0">
                <a:solidFill>
                  <a:schemeClr val="tx2">
                    <a:lumMod val="75000"/>
                  </a:schemeClr>
                </a:solidFill>
              </a:rPr>
              <a:t>Clique Problem</a:t>
            </a:r>
            <a:r>
              <a:rPr lang="en-IN" sz="4000" b="1" dirty="0" smtClean="0"/>
              <a:t/>
            </a:r>
            <a:br>
              <a:rPr lang="en-IN" sz="4000" b="1" dirty="0" smtClean="0"/>
            </a:br>
            <a:r>
              <a:rPr lang="en-IN" sz="4000" b="1" dirty="0" smtClean="0"/>
              <a:t>Heuristics Approach</a:t>
            </a:r>
          </a:p>
        </p:txBody>
      </p:sp>
      <p:sp>
        <p:nvSpPr>
          <p:cNvPr id="15364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2CE0498E-E833-4A50-8AE4-04CE6B23CC40}" type="slidenum">
              <a:rPr lang="en-US" smtClean="0"/>
              <a:pPr>
                <a:defRPr/>
              </a:pPr>
              <a:t>154</a:t>
            </a:fld>
            <a:endParaRPr lang="en-US" smtClean="0"/>
          </a:p>
        </p:txBody>
      </p:sp>
      <p:grpSp>
        <p:nvGrpSpPr>
          <p:cNvPr id="2" name="Group 35"/>
          <p:cNvGrpSpPr>
            <a:grpSpLocks/>
          </p:cNvGrpSpPr>
          <p:nvPr/>
        </p:nvGrpSpPr>
        <p:grpSpPr bwMode="auto">
          <a:xfrm>
            <a:off x="609600" y="2895600"/>
            <a:ext cx="8077200" cy="3733800"/>
            <a:chOff x="609600" y="2895600"/>
            <a:chExt cx="8077200" cy="3733800"/>
          </a:xfrm>
        </p:grpSpPr>
        <p:sp>
          <p:nvSpPr>
            <p:cNvPr id="28678" name="AutoShape 8"/>
            <p:cNvSpPr>
              <a:spLocks noChangeArrowheads="1"/>
            </p:cNvSpPr>
            <p:nvPr/>
          </p:nvSpPr>
          <p:spPr bwMode="auto">
            <a:xfrm>
              <a:off x="1143000" y="2895600"/>
              <a:ext cx="4114800" cy="457200"/>
            </a:xfrm>
            <a:prstGeom prst="roundRect">
              <a:avLst>
                <a:gd name="adj" fmla="val 306"/>
              </a:avLst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GB" sz="3000" b="1" u="none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Select Random Nodes</a:t>
              </a:r>
              <a:endParaRPr lang="en-GB" sz="3000" b="1" u="none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679" name="AutoShape 11"/>
            <p:cNvSpPr>
              <a:spLocks noChangeArrowheads="1"/>
            </p:cNvSpPr>
            <p:nvPr/>
          </p:nvSpPr>
          <p:spPr bwMode="auto">
            <a:xfrm>
              <a:off x="1143000" y="3657600"/>
              <a:ext cx="4114800" cy="533400"/>
            </a:xfrm>
            <a:prstGeom prst="roundRect">
              <a:avLst>
                <a:gd name="adj" fmla="val 306"/>
              </a:avLst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GB" sz="3000" b="1" u="none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Calculate </a:t>
              </a:r>
              <a:r>
                <a:rPr lang="en-GB" sz="3000" b="1" u="none" dirty="0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Total Cost</a:t>
              </a:r>
              <a:endParaRPr lang="en-GB" sz="3000" b="1" u="none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680" name="AutoShape 15"/>
            <p:cNvSpPr>
              <a:spLocks noChangeArrowheads="1"/>
            </p:cNvSpPr>
            <p:nvPr/>
          </p:nvSpPr>
          <p:spPr bwMode="auto">
            <a:xfrm>
              <a:off x="1143000" y="4495800"/>
              <a:ext cx="4114800" cy="533400"/>
            </a:xfrm>
            <a:prstGeom prst="roundRect">
              <a:avLst>
                <a:gd name="adj" fmla="val 306"/>
              </a:avLst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GB" sz="3000" b="1" u="none" dirty="0">
                  <a:solidFill>
                    <a:srgbClr val="008000"/>
                  </a:solidFill>
                  <a:latin typeface="Times New Roman" pitchFamily="18" charset="0"/>
                  <a:cs typeface="Times New Roman" pitchFamily="18" charset="0"/>
                </a:rPr>
                <a:t>Save If </a:t>
              </a:r>
              <a:r>
                <a:rPr lang="en-GB" sz="3000" b="1" u="none" dirty="0" smtClean="0">
                  <a:solidFill>
                    <a:srgbClr val="008000"/>
                  </a:solidFill>
                  <a:latin typeface="Times New Roman" pitchFamily="18" charset="0"/>
                  <a:cs typeface="Times New Roman" pitchFamily="18" charset="0"/>
                </a:rPr>
                <a:t>Cost Max</a:t>
              </a:r>
              <a:endParaRPr lang="en-GB" sz="3000" b="1" u="none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681" name="Down Arrow 23"/>
            <p:cNvSpPr>
              <a:spLocks noChangeArrowheads="1"/>
            </p:cNvSpPr>
            <p:nvPr/>
          </p:nvSpPr>
          <p:spPr bwMode="auto">
            <a:xfrm>
              <a:off x="2667000" y="3352800"/>
              <a:ext cx="152400" cy="2286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28682" name="Down Arrow 24"/>
            <p:cNvSpPr>
              <a:spLocks noChangeArrowheads="1"/>
            </p:cNvSpPr>
            <p:nvPr/>
          </p:nvSpPr>
          <p:spPr bwMode="auto">
            <a:xfrm>
              <a:off x="2667000" y="4191000"/>
              <a:ext cx="152400" cy="2286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28683" name="Flowchart: Decision 25"/>
            <p:cNvSpPr>
              <a:spLocks noChangeArrowheads="1"/>
            </p:cNvSpPr>
            <p:nvPr/>
          </p:nvSpPr>
          <p:spPr bwMode="auto">
            <a:xfrm>
              <a:off x="1219200" y="5410200"/>
              <a:ext cx="3048000" cy="1219200"/>
            </a:xfrm>
            <a:prstGeom prst="flowChartDecision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r>
                <a:rPr lang="en-IN" sz="1600" b="1" u="none"/>
                <a:t>Termination </a:t>
              </a:r>
            </a:p>
            <a:p>
              <a:r>
                <a:rPr lang="en-IN" sz="1600" b="1" u="none"/>
                <a:t>Condition</a:t>
              </a:r>
            </a:p>
          </p:txBody>
        </p:sp>
        <p:sp>
          <p:nvSpPr>
            <p:cNvPr id="28684" name="Down Arrow 26"/>
            <p:cNvSpPr>
              <a:spLocks noChangeArrowheads="1"/>
            </p:cNvSpPr>
            <p:nvPr/>
          </p:nvSpPr>
          <p:spPr bwMode="auto">
            <a:xfrm>
              <a:off x="2667000" y="5029200"/>
              <a:ext cx="152400" cy="2286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en-IN"/>
            </a:p>
          </p:txBody>
        </p:sp>
        <p:cxnSp>
          <p:nvCxnSpPr>
            <p:cNvPr id="28685" name="Elbow Connector 28"/>
            <p:cNvCxnSpPr>
              <a:cxnSpLocks noChangeShapeType="1"/>
              <a:stCxn id="28683" idx="1"/>
              <a:endCxn id="28678" idx="1"/>
            </p:cNvCxnSpPr>
            <p:nvPr/>
          </p:nvCxnSpPr>
          <p:spPr bwMode="auto">
            <a:xfrm rot="10800000">
              <a:off x="1143000" y="3124200"/>
              <a:ext cx="76200" cy="2895600"/>
            </a:xfrm>
            <a:prstGeom prst="bentConnector3">
              <a:avLst>
                <a:gd name="adj1" fmla="val 722389"/>
              </a:avLst>
            </a:prstGeom>
            <a:noFill/>
            <a:ln w="28575" algn="ctr">
              <a:solidFill>
                <a:schemeClr val="tx1"/>
              </a:solidFill>
              <a:miter lim="800000"/>
              <a:headEnd/>
              <a:tailEnd type="arrow" w="med" len="med"/>
            </a:ln>
          </p:spPr>
        </p:cxnSp>
        <p:cxnSp>
          <p:nvCxnSpPr>
            <p:cNvPr id="28686" name="Straight Arrow Connector 31"/>
            <p:cNvCxnSpPr>
              <a:cxnSpLocks noChangeShapeType="1"/>
              <a:stCxn id="28683" idx="3"/>
            </p:cNvCxnSpPr>
            <p:nvPr/>
          </p:nvCxnSpPr>
          <p:spPr bwMode="auto">
            <a:xfrm>
              <a:off x="4267200" y="6019800"/>
              <a:ext cx="1143000" cy="1588"/>
            </a:xfrm>
            <a:prstGeom prst="straightConnector1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 type="arrow" w="med" len="med"/>
            </a:ln>
          </p:spPr>
        </p:cxnSp>
        <p:sp>
          <p:nvSpPr>
            <p:cNvPr id="28687" name="AutoShape 15"/>
            <p:cNvSpPr>
              <a:spLocks noChangeArrowheads="1"/>
            </p:cNvSpPr>
            <p:nvPr/>
          </p:nvSpPr>
          <p:spPr bwMode="auto">
            <a:xfrm>
              <a:off x="5486400" y="5486400"/>
              <a:ext cx="3200400" cy="838200"/>
            </a:xfrm>
            <a:prstGeom prst="roundRect">
              <a:avLst>
                <a:gd name="adj" fmla="val 306"/>
              </a:avLst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GB" sz="3000" b="1" u="none" dirty="0">
                  <a:solidFill>
                    <a:srgbClr val="008000"/>
                  </a:solidFill>
                  <a:latin typeface="Times New Roman" pitchFamily="18" charset="0"/>
                  <a:cs typeface="Times New Roman" pitchFamily="18" charset="0"/>
                </a:rPr>
                <a:t>Return </a:t>
              </a:r>
              <a:r>
                <a:rPr lang="en-GB" sz="3000" b="1" u="none" dirty="0" smtClean="0">
                  <a:solidFill>
                    <a:srgbClr val="008000"/>
                  </a:solidFill>
                  <a:latin typeface="Times New Roman" pitchFamily="18" charset="0"/>
                  <a:cs typeface="Times New Roman" pitchFamily="18" charset="0"/>
                </a:rPr>
                <a:t>Max </a:t>
              </a:r>
            </a:p>
            <a:p>
              <a:pPr algn="ctr"/>
              <a:r>
                <a:rPr lang="en-GB" sz="3000" b="1" u="none" dirty="0" smtClean="0">
                  <a:solidFill>
                    <a:srgbClr val="008000"/>
                  </a:solidFill>
                  <a:latin typeface="Times New Roman" pitchFamily="18" charset="0"/>
                  <a:cs typeface="Times New Roman" pitchFamily="18" charset="0"/>
                </a:rPr>
                <a:t>wt. Nodes</a:t>
              </a:r>
            </a:p>
          </p:txBody>
        </p:sp>
        <p:sp>
          <p:nvSpPr>
            <p:cNvPr id="28688" name="TextBox 33"/>
            <p:cNvSpPr txBox="1">
              <a:spLocks noChangeArrowheads="1"/>
            </p:cNvSpPr>
            <p:nvPr/>
          </p:nvSpPr>
          <p:spPr bwMode="auto">
            <a:xfrm>
              <a:off x="609600" y="5486400"/>
              <a:ext cx="61266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 sz="2400" b="1" u="none" dirty="0"/>
                <a:t>No</a:t>
              </a:r>
            </a:p>
          </p:txBody>
        </p:sp>
        <p:sp>
          <p:nvSpPr>
            <p:cNvPr id="28689" name="TextBox 34"/>
            <p:cNvSpPr txBox="1">
              <a:spLocks noChangeArrowheads="1"/>
            </p:cNvSpPr>
            <p:nvPr/>
          </p:nvSpPr>
          <p:spPr bwMode="auto">
            <a:xfrm>
              <a:off x="4495800" y="5486400"/>
              <a:ext cx="73289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 sz="2400" b="1" u="none"/>
                <a:t>Yes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GA: Knapsack Problem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>
              <a:spcBef>
                <a:spcPct val="50000"/>
              </a:spcBef>
              <a:buSzPct val="150000"/>
              <a:buNone/>
            </a:pPr>
            <a:endParaRPr lang="en-US" dirty="0" smtClean="0"/>
          </a:p>
          <a:p>
            <a:pPr eaLnBrk="1" hangingPunct="1"/>
            <a:endParaRPr lang="en-IN" b="1" dirty="0" smtClean="0"/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155</a:t>
            </a:fld>
            <a:endParaRPr lang="en-US" smtClean="0"/>
          </a:p>
        </p:txBody>
      </p:sp>
      <p:pic>
        <p:nvPicPr>
          <p:cNvPr id="65538" name="Picture 2" descr="Animated GA graph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1905000"/>
            <a:ext cx="4800600" cy="4800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GA: Visualization 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>
              <a:spcBef>
                <a:spcPct val="50000"/>
              </a:spcBef>
              <a:buSzPct val="150000"/>
              <a:buNone/>
            </a:pPr>
            <a:endParaRPr lang="en-US" dirty="0" smtClean="0"/>
          </a:p>
          <a:p>
            <a:pPr eaLnBrk="1" hangingPunct="1"/>
            <a:endParaRPr lang="en-IN" b="1" dirty="0" smtClean="0"/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156</a:t>
            </a:fld>
            <a:endParaRPr lang="en-US" smtClean="0"/>
          </a:p>
        </p:txBody>
      </p:sp>
      <p:pic>
        <p:nvPicPr>
          <p:cNvPr id="66562" name="Picture 2" descr="http://whitedwarf.org/education/breeding/images/evolve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9800" y="2133600"/>
            <a:ext cx="4029075" cy="37433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dirty="0" smtClean="0">
                <a:solidFill>
                  <a:schemeClr val="tx2">
                    <a:lumMod val="75000"/>
                  </a:schemeClr>
                </a:solidFill>
              </a:rPr>
              <a:t>GA: Convergence</a:t>
            </a:r>
            <a:endParaRPr lang="en-US" sz="4000" dirty="0"/>
          </a:p>
        </p:txBody>
      </p:sp>
      <p:graphicFrame>
        <p:nvGraphicFramePr>
          <p:cNvPr id="167939" name="Object 3"/>
          <p:cNvGraphicFramePr>
            <a:graphicFrameLocks noChangeAspect="1"/>
          </p:cNvGraphicFramePr>
          <p:nvPr>
            <p:ph type="body" idx="1"/>
          </p:nvPr>
        </p:nvGraphicFramePr>
        <p:xfrm>
          <a:off x="171450" y="1733550"/>
          <a:ext cx="8732838" cy="4614863"/>
        </p:xfrm>
        <a:graphic>
          <a:graphicData uri="http://schemas.openxmlformats.org/presentationml/2006/ole">
            <p:oleObj spid="_x0000_s75778" name="Photo Editor Photo" r:id="rId3" imgW="8040222" imgH="4486901" progId="">
              <p:embed/>
            </p:oleObj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>
              <a:spcBef>
                <a:spcPct val="50000"/>
              </a:spcBef>
              <a:buSzPct val="150000"/>
              <a:buNone/>
            </a:pPr>
            <a:endParaRPr lang="en-US" dirty="0" smtClean="0"/>
          </a:p>
          <a:p>
            <a:pPr eaLnBrk="1" hangingPunct="1"/>
            <a:endParaRPr lang="en-IN" b="1" dirty="0" smtClean="0"/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158</a:t>
            </a:fld>
            <a:endParaRPr lang="en-US" smtClean="0"/>
          </a:p>
        </p:txBody>
      </p:sp>
      <p:pic>
        <p:nvPicPr>
          <p:cNvPr id="64514" name="Picture 2" descr="http://jkoba.net/jkoba-wiki/index.php?plugin=ref&amp;page=The%20Microbial%20Genetic%20Algorithm&amp;src=MicrobialGATest_graph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1981200"/>
            <a:ext cx="5486400" cy="4687294"/>
          </a:xfrm>
          <a:prstGeom prst="rect">
            <a:avLst/>
          </a:prstGeom>
          <a:noFill/>
        </p:spPr>
      </p:pic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617538"/>
            <a:ext cx="7793037" cy="1143000"/>
          </a:xfrm>
        </p:spPr>
        <p:txBody>
          <a:bodyPr/>
          <a:lstStyle/>
          <a:p>
            <a:r>
              <a:rPr lang="en-IN" sz="4000" b="1" dirty="0" smtClean="0">
                <a:solidFill>
                  <a:schemeClr val="tx2">
                    <a:lumMod val="75000"/>
                  </a:schemeClr>
                </a:solidFill>
              </a:rPr>
              <a:t>GA: Convergence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GA: Image Processing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>
              <a:spcBef>
                <a:spcPct val="50000"/>
              </a:spcBef>
              <a:buSzPct val="150000"/>
              <a:buNone/>
            </a:pPr>
            <a:r>
              <a:rPr lang="en-US" dirty="0" smtClean="0"/>
              <a:t>Image quality improvement</a:t>
            </a:r>
          </a:p>
          <a:p>
            <a:pPr eaLnBrk="1" hangingPunct="1"/>
            <a:endParaRPr lang="en-IN" b="1" dirty="0" smtClean="0"/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159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b="1" dirty="0" smtClean="0">
                <a:solidFill>
                  <a:srgbClr val="FF0000"/>
                </a:solidFill>
              </a:rPr>
              <a:t>Assignment – 1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sz="3600" b="1" dirty="0" smtClean="0">
                <a:solidFill>
                  <a:srgbClr val="FF0000"/>
                </a:solidFill>
              </a:rPr>
              <a:t>Write the Python Code for</a:t>
            </a:r>
            <a:endParaRPr lang="en-US" b="1" dirty="0" smtClean="0">
              <a:solidFill>
                <a:srgbClr val="FF0000"/>
              </a:solidFill>
            </a:endParaRP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/>
            <a:r>
              <a:rPr lang="en-IN" sz="2800" dirty="0" smtClean="0"/>
              <a:t>Minimize the </a:t>
            </a:r>
            <a:r>
              <a:rPr lang="en-IN" sz="2800" dirty="0" err="1" smtClean="0"/>
              <a:t>Schewel</a:t>
            </a:r>
            <a:r>
              <a:rPr lang="en-IN" sz="2800" dirty="0" smtClean="0"/>
              <a:t> Function</a:t>
            </a:r>
          </a:p>
          <a:p>
            <a:pPr eaLnBrk="1" hangingPunct="1"/>
            <a:endParaRPr lang="en-IN" sz="2800" dirty="0" smtClean="0"/>
          </a:p>
          <a:p>
            <a:pPr eaLnBrk="1" hangingPunct="1"/>
            <a:endParaRPr lang="en-IN" sz="2800" dirty="0" smtClean="0"/>
          </a:p>
          <a:p>
            <a:pPr eaLnBrk="1" hangingPunct="1">
              <a:buNone/>
            </a:pPr>
            <a:r>
              <a:rPr lang="en-IN" sz="2800" dirty="0" smtClean="0"/>
              <a:t>		D 	= 10</a:t>
            </a:r>
          </a:p>
          <a:p>
            <a:pPr eaLnBrk="1" hangingPunct="1">
              <a:buNone/>
            </a:pPr>
            <a:r>
              <a:rPr lang="en-IN" sz="2800" dirty="0" smtClean="0"/>
              <a:t>	Range 	= {-10, 10}</a:t>
            </a:r>
          </a:p>
          <a:p>
            <a:pPr eaLnBrk="1" hangingPunct="1">
              <a:buNone/>
            </a:pPr>
            <a:endParaRPr lang="en-IN" sz="2400" b="1" dirty="0" smtClean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en-IN" sz="2400" b="1" dirty="0" smtClean="0">
                <a:solidFill>
                  <a:srgbClr val="FF0000"/>
                </a:solidFill>
              </a:rPr>
              <a:t>Output: List parameters x0, x1, ........ x9 and Min value.</a:t>
            </a:r>
          </a:p>
          <a:p>
            <a:pPr eaLnBrk="1" hangingPunct="1"/>
            <a:endParaRPr lang="en-IN" sz="28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743200"/>
            <a:ext cx="7391400" cy="69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GA: Image Processing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>
              <a:spcBef>
                <a:spcPct val="50000"/>
              </a:spcBef>
              <a:buSzPct val="150000"/>
              <a:buNone/>
            </a:pPr>
            <a:r>
              <a:rPr lang="en-US" dirty="0" smtClean="0"/>
              <a:t>Image quality improvement</a:t>
            </a:r>
          </a:p>
          <a:p>
            <a:pPr eaLnBrk="1" hangingPunct="1"/>
            <a:endParaRPr lang="en-IN" b="1" dirty="0" smtClean="0"/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160</a:t>
            </a:fld>
            <a:endParaRPr lang="en-US" smtClean="0"/>
          </a:p>
        </p:txBody>
      </p:sp>
      <p:pic>
        <p:nvPicPr>
          <p:cNvPr id="71682" name="Picture 2" descr="http://www.nsf.gov/news/mmg/media/images/fingerprint_f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2614748"/>
            <a:ext cx="6248400" cy="39275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GA: Solving Sudoku</a:t>
            </a:r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161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GA: Solving Sudoku</a:t>
            </a:r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162</a:t>
            </a:fld>
            <a:endParaRPr lang="en-US" smtClean="0"/>
          </a:p>
        </p:txBody>
      </p:sp>
      <p:pic>
        <p:nvPicPr>
          <p:cNvPr id="72706" name="Picture 2" descr="http://upload.wikimedia.org/wikipedia/commons/thumb/8/8c/Sudoku_solved_by_bactracking.gif/220px-Sudoku_solved_by_bactracking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2133600"/>
            <a:ext cx="4114800" cy="41148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Coin Change Problem</a:t>
            </a:r>
            <a:endParaRPr lang="en-US" sz="32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31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DE8EFD8D-D55E-41B0-8D31-7A0658CDC2C9}" type="slidenum">
              <a:rPr lang="en-US" smtClean="0"/>
              <a:pPr>
                <a:defRPr/>
              </a:pPr>
              <a:t>163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Coin Change Problem</a:t>
            </a:r>
            <a:endParaRPr lang="en-US" sz="32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IN" b="1" smtClean="0"/>
              <a:t>Problem Statement</a:t>
            </a:r>
          </a:p>
          <a:p>
            <a:pPr eaLnBrk="1" hangingPunct="1">
              <a:buFont typeface="Wingdings" pitchFamily="2" charset="2"/>
              <a:buNone/>
            </a:pPr>
            <a:r>
              <a:rPr lang="en-IN" smtClean="0"/>
              <a:t>There are coins of Rs 1, 5, 10 and 20. How many minimum number of coins are required to make Rs 1123.</a:t>
            </a:r>
          </a:p>
          <a:p>
            <a:pPr eaLnBrk="1" hangingPunct="1">
              <a:buFont typeface="Wingdings" pitchFamily="2" charset="2"/>
              <a:buNone/>
            </a:pPr>
            <a:r>
              <a:rPr lang="en-IN" b="1" smtClean="0"/>
              <a:t>Constraints</a:t>
            </a:r>
            <a:r>
              <a:rPr lang="en-IN" smtClean="0"/>
              <a:t>: Total number of coins must be multiple of 5.</a:t>
            </a:r>
          </a:p>
        </p:txBody>
      </p:sp>
      <p:sp>
        <p:nvSpPr>
          <p:cNvPr id="1331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DE8EFD8D-D55E-41B0-8D31-7A0658CDC2C9}" type="slidenum">
              <a:rPr lang="en-US" smtClean="0"/>
              <a:pPr>
                <a:defRPr/>
              </a:pPr>
              <a:t>164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N Queens Problem</a:t>
            </a:r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43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42CDD409-3EDB-4613-8AFD-ECAA0BE01513}" type="slidenum">
              <a:rPr lang="en-US" smtClean="0"/>
              <a:pPr>
                <a:defRPr/>
              </a:pPr>
              <a:t>165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N Queens Problem</a:t>
            </a:r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IN" b="1" smtClean="0"/>
              <a:t>Problem Statement</a:t>
            </a:r>
          </a:p>
          <a:p>
            <a:pPr eaLnBrk="1" hangingPunct="1">
              <a:buFont typeface="Wingdings" pitchFamily="2" charset="2"/>
              <a:buNone/>
            </a:pPr>
            <a:r>
              <a:rPr lang="en-IN" smtClean="0"/>
              <a:t>In the N Queens puzzle you have an N by N chess board. On it you must place N queens so that no queen is threatening any other queen. Queens threaten any queen in the same row, column or diagonal.</a:t>
            </a:r>
          </a:p>
          <a:p>
            <a:pPr eaLnBrk="1" hangingPunct="1">
              <a:buFont typeface="Wingdings" pitchFamily="2" charset="2"/>
              <a:buNone/>
            </a:pPr>
            <a:endParaRPr lang="en-US" smtClean="0"/>
          </a:p>
        </p:txBody>
      </p:sp>
      <p:sp>
        <p:nvSpPr>
          <p:cNvPr id="19460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97498C17-93D4-4E23-AF24-8BC411BFB36D}" type="slidenum">
              <a:rPr lang="en-US" smtClean="0"/>
              <a:pPr>
                <a:defRPr/>
              </a:pPr>
              <a:t>166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150938" y="617538"/>
            <a:ext cx="7993062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N Queens Problem:</a:t>
            </a:r>
            <a:b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IN" sz="3600" b="1" dirty="0" smtClean="0">
                <a:solidFill>
                  <a:schemeClr val="tx2">
                    <a:lumMod val="75000"/>
                  </a:schemeClr>
                </a:solidFill>
              </a:rPr>
              <a:t>Solution using GA</a:t>
            </a:r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algn="just" eaLnBrk="1" hangingPunct="1">
              <a:buFont typeface="Wingdings" pitchFamily="2" charset="2"/>
              <a:buNone/>
            </a:pPr>
            <a:r>
              <a:rPr lang="en-IN" sz="2800" b="1" smtClean="0"/>
              <a:t>Objective</a:t>
            </a:r>
            <a:r>
              <a:rPr lang="en-IN" sz="2400" smtClean="0"/>
              <a:t>: Minimize the number of attacks.</a:t>
            </a:r>
          </a:p>
        </p:txBody>
      </p:sp>
      <p:sp>
        <p:nvSpPr>
          <p:cNvPr id="21508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527DD69C-8014-4006-8CDA-18F5069C1D1C}" type="slidenum">
              <a:rPr lang="en-US" smtClean="0"/>
              <a:pPr>
                <a:defRPr/>
              </a:pPr>
              <a:t>167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150938" y="617538"/>
            <a:ext cx="7993062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N Queens Problem:</a:t>
            </a:r>
            <a:b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IN" sz="3600" b="1" dirty="0" smtClean="0">
                <a:solidFill>
                  <a:schemeClr val="tx2">
                    <a:lumMod val="75000"/>
                  </a:schemeClr>
                </a:solidFill>
              </a:rPr>
              <a:t>Solution using GA</a:t>
            </a:r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algn="just" eaLnBrk="1" hangingPunct="1">
              <a:buFont typeface="Wingdings" pitchFamily="2" charset="2"/>
              <a:buNone/>
            </a:pPr>
            <a:r>
              <a:rPr lang="en-IN" sz="2800" b="1" smtClean="0"/>
              <a:t>Objective</a:t>
            </a:r>
            <a:r>
              <a:rPr lang="en-IN" sz="2400" smtClean="0"/>
              <a:t>: Minimize the number of attacks.</a:t>
            </a:r>
          </a:p>
          <a:p>
            <a:pPr algn="just" eaLnBrk="1" hangingPunct="1"/>
            <a:r>
              <a:rPr lang="en-IN" sz="2400" smtClean="0"/>
              <a:t>The queens are initially placed in random rows and columns such that each queen is in a different row and a different column.</a:t>
            </a:r>
          </a:p>
        </p:txBody>
      </p:sp>
      <p:sp>
        <p:nvSpPr>
          <p:cNvPr id="22532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87862F-6B70-453A-A36A-5D33BE99727F}" type="slidenum">
              <a:rPr lang="en-US" smtClean="0"/>
              <a:pPr>
                <a:defRPr/>
              </a:pPr>
              <a:t>168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150938" y="617538"/>
            <a:ext cx="7993062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N Queens Problem:</a:t>
            </a:r>
            <a:b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IN" sz="3600" b="1" dirty="0" smtClean="0">
                <a:solidFill>
                  <a:schemeClr val="tx2">
                    <a:lumMod val="75000"/>
                  </a:schemeClr>
                </a:solidFill>
              </a:rPr>
              <a:t>Solution using GA</a:t>
            </a:r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algn="just" eaLnBrk="1" hangingPunct="1">
              <a:buFont typeface="Wingdings" pitchFamily="2" charset="2"/>
              <a:buNone/>
            </a:pPr>
            <a:r>
              <a:rPr lang="en-IN" sz="2800" b="1" smtClean="0"/>
              <a:t>Objective</a:t>
            </a:r>
            <a:r>
              <a:rPr lang="en-IN" sz="2400" smtClean="0"/>
              <a:t>: Minimize the number of attacks.</a:t>
            </a:r>
          </a:p>
          <a:p>
            <a:pPr algn="just" eaLnBrk="1" hangingPunct="1"/>
            <a:r>
              <a:rPr lang="en-IN" sz="2400" smtClean="0"/>
              <a:t>The queens are initially placed in random rows and columns such that each queen is in a different row and a different column.</a:t>
            </a:r>
          </a:p>
          <a:p>
            <a:pPr algn="just" eaLnBrk="1" hangingPunct="1"/>
            <a:r>
              <a:rPr lang="en-IN" sz="2400" smtClean="0"/>
              <a:t>During each turn, A move is chosen that reduces the number of attacked queens on the board by the largest amount.</a:t>
            </a:r>
          </a:p>
        </p:txBody>
      </p:sp>
      <p:sp>
        <p:nvSpPr>
          <p:cNvPr id="2355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F42FBC99-E131-44A8-9DE9-4636DFBBCB1F}" type="slidenum">
              <a:rPr lang="en-US" smtClean="0"/>
              <a:pPr>
                <a:defRPr/>
              </a:pPr>
              <a:t>169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Solution – 1 (version 1)</a:t>
            </a:r>
            <a:endParaRPr lang="en-US" sz="32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28600" y="1981200"/>
            <a:ext cx="8915400" cy="4876800"/>
          </a:xfrm>
        </p:spPr>
        <p:txBody>
          <a:bodyPr/>
          <a:lstStyle/>
          <a:p>
            <a:pPr lvl="1" eaLnBrk="1" hangingPunct="1">
              <a:buNone/>
            </a:pPr>
            <a:r>
              <a:rPr lang="en-IN" sz="3200" dirty="0" smtClean="0"/>
              <a:t>def </a:t>
            </a:r>
            <a:r>
              <a:rPr lang="en-IN" sz="3200" dirty="0" err="1" smtClean="0"/>
              <a:t>FitnessFunction</a:t>
            </a:r>
            <a:r>
              <a:rPr lang="en-IN" sz="3200" dirty="0" smtClean="0"/>
              <a:t> (x):</a:t>
            </a:r>
          </a:p>
          <a:p>
            <a:pPr lvl="1" eaLnBrk="1" hangingPunct="1">
              <a:buNone/>
            </a:pPr>
            <a:r>
              <a:rPr lang="en-IN" sz="3200" dirty="0" smtClean="0"/>
              <a:t>		s=0</a:t>
            </a:r>
          </a:p>
          <a:p>
            <a:pPr lvl="1" eaLnBrk="1" hangingPunct="1">
              <a:buNone/>
            </a:pPr>
            <a:r>
              <a:rPr lang="en-IN" sz="3200" dirty="0" smtClean="0"/>
              <a:t>		p=1</a:t>
            </a:r>
          </a:p>
          <a:p>
            <a:pPr lvl="1" eaLnBrk="1" hangingPunct="1">
              <a:buNone/>
            </a:pPr>
            <a:r>
              <a:rPr lang="en-IN" sz="3200" dirty="0" smtClean="0"/>
              <a:t>		for </a:t>
            </a:r>
            <a:r>
              <a:rPr lang="en-IN" sz="3200" dirty="0" err="1" smtClean="0"/>
              <a:t>i</a:t>
            </a:r>
            <a:r>
              <a:rPr lang="en-IN" sz="3200" dirty="0" smtClean="0"/>
              <a:t> in range(0, D):</a:t>
            </a:r>
          </a:p>
          <a:p>
            <a:pPr lvl="1" eaLnBrk="1" hangingPunct="1">
              <a:buNone/>
            </a:pPr>
            <a:r>
              <a:rPr lang="en-IN" sz="3200" dirty="0" smtClean="0"/>
              <a:t>			s = s + abs(x[</a:t>
            </a:r>
            <a:r>
              <a:rPr lang="en-IN" sz="3200" dirty="0" err="1" smtClean="0"/>
              <a:t>i</a:t>
            </a:r>
            <a:r>
              <a:rPr lang="en-IN" sz="3200" dirty="0" smtClean="0"/>
              <a:t>])</a:t>
            </a:r>
          </a:p>
          <a:p>
            <a:pPr lvl="1" eaLnBrk="1" hangingPunct="1">
              <a:buNone/>
            </a:pPr>
            <a:r>
              <a:rPr lang="en-IN" sz="3200" dirty="0" smtClean="0"/>
              <a:t>		for </a:t>
            </a:r>
            <a:r>
              <a:rPr lang="en-IN" sz="3200" dirty="0" err="1" smtClean="0"/>
              <a:t>i</a:t>
            </a:r>
            <a:r>
              <a:rPr lang="en-IN" sz="3200" dirty="0" smtClean="0"/>
              <a:t> in range(0, D):</a:t>
            </a:r>
          </a:p>
          <a:p>
            <a:pPr lvl="1" eaLnBrk="1" hangingPunct="1">
              <a:buNone/>
            </a:pPr>
            <a:r>
              <a:rPr lang="en-IN" sz="3200" dirty="0" smtClean="0"/>
              <a:t>			p= p * (x[</a:t>
            </a:r>
            <a:r>
              <a:rPr lang="en-IN" sz="3200" dirty="0" err="1" smtClean="0"/>
              <a:t>i</a:t>
            </a:r>
            <a:r>
              <a:rPr lang="en-IN" sz="3200" dirty="0" smtClean="0"/>
              <a:t>])</a:t>
            </a:r>
          </a:p>
          <a:p>
            <a:pPr lvl="1" eaLnBrk="1" hangingPunct="1">
              <a:buNone/>
            </a:pPr>
            <a:r>
              <a:rPr lang="en-IN" sz="3200" dirty="0" smtClean="0"/>
              <a:t>		return s + p</a:t>
            </a:r>
          </a:p>
          <a:p>
            <a:pPr lvl="1" eaLnBrk="1" hangingPunct="1">
              <a:buNone/>
            </a:pPr>
            <a:endParaRPr lang="en-IN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150938" y="617538"/>
            <a:ext cx="7993062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N Queens Problem:</a:t>
            </a:r>
            <a:b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IN" sz="3600" b="1" dirty="0" smtClean="0">
                <a:solidFill>
                  <a:schemeClr val="tx2">
                    <a:lumMod val="75000"/>
                  </a:schemeClr>
                </a:solidFill>
              </a:rPr>
              <a:t>Solution using GA</a:t>
            </a:r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algn="just" eaLnBrk="1" hangingPunct="1">
              <a:buFont typeface="Wingdings" pitchFamily="2" charset="2"/>
              <a:buNone/>
            </a:pPr>
            <a:r>
              <a:rPr lang="en-IN" sz="2800" b="1" smtClean="0"/>
              <a:t>Objective</a:t>
            </a:r>
            <a:r>
              <a:rPr lang="en-IN" sz="2400" smtClean="0"/>
              <a:t>: Minimize the number of attacks.</a:t>
            </a:r>
          </a:p>
          <a:p>
            <a:pPr algn="just" eaLnBrk="1" hangingPunct="1"/>
            <a:r>
              <a:rPr lang="en-IN" sz="2400" smtClean="0"/>
              <a:t>The queens are initially placed in random rows and columns such that each queen is in a different row and a different column.</a:t>
            </a:r>
          </a:p>
          <a:p>
            <a:pPr algn="just" eaLnBrk="1" hangingPunct="1"/>
            <a:r>
              <a:rPr lang="en-IN" sz="2400" smtClean="0"/>
              <a:t>During each turn, A move is chosen that reduces the number of attacked queens on the board by the largest amount. </a:t>
            </a:r>
          </a:p>
          <a:p>
            <a:pPr algn="just" eaLnBrk="1" hangingPunct="1"/>
            <a:r>
              <a:rPr lang="en-IN" sz="2400" smtClean="0"/>
              <a:t>If there are several such moves, one is chosen at random, preferring moves that don't involve the same queen that was moved in the previous round.</a:t>
            </a:r>
          </a:p>
          <a:p>
            <a:pPr algn="just" eaLnBrk="1" hangingPunct="1"/>
            <a:r>
              <a:rPr lang="en-IN" sz="2400" b="1" smtClean="0"/>
              <a:t>Demo : </a:t>
            </a:r>
            <a:r>
              <a:rPr lang="en-IN" sz="2400" smtClean="0"/>
              <a:t>http://yuval.bar-or.org/index.php?item=9</a:t>
            </a:r>
            <a:endParaRPr lang="en-IN" sz="2800" b="1" smtClean="0"/>
          </a:p>
        </p:txBody>
      </p:sp>
      <p:sp>
        <p:nvSpPr>
          <p:cNvPr id="24580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20C92169-7167-4C63-9579-6E34817200BB}" type="slidenum">
              <a:rPr lang="en-US" smtClean="0"/>
              <a:pPr>
                <a:defRPr/>
              </a:pPr>
              <a:t>170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Next Class</a:t>
            </a:r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/>
            <a:r>
              <a:rPr lang="en-IN" dirty="0" smtClean="0"/>
              <a:t>GA implementation in Python.</a:t>
            </a:r>
          </a:p>
          <a:p>
            <a:pPr eaLnBrk="1" hangingPunct="1"/>
            <a:r>
              <a:rPr lang="en-IN" dirty="0" smtClean="0"/>
              <a:t>Feature Selection using GA.</a:t>
            </a:r>
          </a:p>
          <a:p>
            <a:pPr eaLnBrk="1" hangingPunct="1"/>
            <a:r>
              <a:rPr lang="en-US" dirty="0" smtClean="0"/>
              <a:t>Weight optimization using GA.</a:t>
            </a:r>
          </a:p>
        </p:txBody>
      </p:sp>
      <p:sp>
        <p:nvSpPr>
          <p:cNvPr id="26628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F47AB269-D211-49FB-B83A-8F934155DB10}" type="slidenum">
              <a:rPr lang="en-US" smtClean="0"/>
              <a:pPr>
                <a:defRPr/>
              </a:pPr>
              <a:t>171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smtClean="0"/>
              <a:t>Question &amp; Doubts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7652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665DF8DE-6CEC-4630-ADBC-B7D2F4851712}" type="slidenum">
              <a:rPr lang="en-US" smtClean="0"/>
              <a:pPr>
                <a:defRPr/>
              </a:pPr>
              <a:t>172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Solution – 1 (version 2)</a:t>
            </a:r>
            <a:endParaRPr lang="en-US" sz="32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28600" y="1981200"/>
            <a:ext cx="8915400" cy="4876800"/>
          </a:xfrm>
        </p:spPr>
        <p:txBody>
          <a:bodyPr/>
          <a:lstStyle/>
          <a:p>
            <a:pPr lvl="1" eaLnBrk="1" hangingPunct="1">
              <a:buNone/>
            </a:pPr>
            <a:r>
              <a:rPr lang="en-IN" sz="3600" dirty="0" smtClean="0"/>
              <a:t>def </a:t>
            </a:r>
            <a:r>
              <a:rPr lang="en-IN" sz="3600" dirty="0" err="1" smtClean="0"/>
              <a:t>FitnessFunction</a:t>
            </a:r>
            <a:r>
              <a:rPr lang="en-IN" sz="3600" dirty="0" smtClean="0"/>
              <a:t> (x):</a:t>
            </a:r>
          </a:p>
          <a:p>
            <a:pPr lvl="1" eaLnBrk="1" hangingPunct="1">
              <a:buNone/>
            </a:pPr>
            <a:r>
              <a:rPr lang="en-IN" sz="3600" dirty="0" smtClean="0"/>
              <a:t>		s=0</a:t>
            </a:r>
          </a:p>
          <a:p>
            <a:pPr lvl="1" eaLnBrk="1" hangingPunct="1">
              <a:buNone/>
            </a:pPr>
            <a:r>
              <a:rPr lang="en-IN" sz="3600" dirty="0" smtClean="0"/>
              <a:t>		p=1</a:t>
            </a:r>
          </a:p>
          <a:p>
            <a:pPr lvl="1" eaLnBrk="1" hangingPunct="1">
              <a:buNone/>
            </a:pPr>
            <a:r>
              <a:rPr lang="en-IN" sz="3600" dirty="0" smtClean="0"/>
              <a:t>		for </a:t>
            </a:r>
            <a:r>
              <a:rPr lang="en-IN" sz="3600" dirty="0" err="1" smtClean="0"/>
              <a:t>i</a:t>
            </a:r>
            <a:r>
              <a:rPr lang="en-IN" sz="3600" dirty="0" smtClean="0"/>
              <a:t> in range(0, D):</a:t>
            </a:r>
          </a:p>
          <a:p>
            <a:pPr lvl="1" eaLnBrk="1" hangingPunct="1">
              <a:buNone/>
            </a:pPr>
            <a:r>
              <a:rPr lang="en-IN" sz="3600" dirty="0" smtClean="0"/>
              <a:t>			s = s + abs(x[</a:t>
            </a:r>
            <a:r>
              <a:rPr lang="en-IN" sz="3600" dirty="0" err="1" smtClean="0"/>
              <a:t>i</a:t>
            </a:r>
            <a:r>
              <a:rPr lang="en-IN" sz="3600" dirty="0" smtClean="0"/>
              <a:t>])</a:t>
            </a:r>
          </a:p>
          <a:p>
            <a:pPr lvl="1" eaLnBrk="1" hangingPunct="1">
              <a:buNone/>
            </a:pPr>
            <a:r>
              <a:rPr lang="en-IN" sz="3600" dirty="0" smtClean="0"/>
              <a:t>			p= p * (x[</a:t>
            </a:r>
            <a:r>
              <a:rPr lang="en-IN" sz="3600" dirty="0" err="1" smtClean="0"/>
              <a:t>i</a:t>
            </a:r>
            <a:r>
              <a:rPr lang="en-IN" sz="3600" dirty="0" smtClean="0"/>
              <a:t>])</a:t>
            </a:r>
          </a:p>
          <a:p>
            <a:pPr lvl="1" eaLnBrk="1" hangingPunct="1">
              <a:buNone/>
            </a:pPr>
            <a:r>
              <a:rPr lang="en-IN" sz="3600" dirty="0" smtClean="0"/>
              <a:t>		return s + p</a:t>
            </a:r>
          </a:p>
          <a:p>
            <a:pPr lvl="1" eaLnBrk="1" hangingPunct="1">
              <a:buNone/>
            </a:pPr>
            <a:endParaRPr lang="en-IN" sz="3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b="1" dirty="0" smtClean="0">
                <a:solidFill>
                  <a:srgbClr val="FF0000"/>
                </a:solidFill>
              </a:rPr>
              <a:t>Assignment – 2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Write the Python Code for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/>
            <a:r>
              <a:rPr lang="en-IN" sz="2800" dirty="0" smtClean="0"/>
              <a:t>Minimize the </a:t>
            </a:r>
            <a:r>
              <a:rPr lang="en-IN" sz="2800" dirty="0" err="1" smtClean="0"/>
              <a:t>Bohachevsky</a:t>
            </a:r>
            <a:r>
              <a:rPr lang="en-IN" sz="2800" dirty="0" smtClean="0"/>
              <a:t> Function</a:t>
            </a:r>
          </a:p>
          <a:p>
            <a:pPr eaLnBrk="1" hangingPunct="1"/>
            <a:endParaRPr lang="en-IN" sz="2800" dirty="0" smtClean="0"/>
          </a:p>
          <a:p>
            <a:pPr eaLnBrk="1" hangingPunct="1"/>
            <a:endParaRPr lang="en-IN" sz="2800" dirty="0" smtClean="0"/>
          </a:p>
          <a:p>
            <a:pPr eaLnBrk="1" hangingPunct="1"/>
            <a:endParaRPr lang="en-IN" sz="2800" dirty="0" smtClean="0"/>
          </a:p>
          <a:p>
            <a:pPr eaLnBrk="1" hangingPunct="1">
              <a:buNone/>
            </a:pPr>
            <a:r>
              <a:rPr lang="en-IN" sz="2800" dirty="0" smtClean="0"/>
              <a:t>		D 	= 2</a:t>
            </a:r>
          </a:p>
          <a:p>
            <a:pPr eaLnBrk="1" hangingPunct="1">
              <a:buNone/>
            </a:pPr>
            <a:r>
              <a:rPr lang="en-IN" sz="2800" dirty="0" smtClean="0"/>
              <a:t>	Range 	= {-100, 100}</a:t>
            </a:r>
          </a:p>
          <a:p>
            <a:pPr eaLnBrk="1" hangingPunct="1">
              <a:buNone/>
            </a:pPr>
            <a:endParaRPr lang="en-IN" sz="2400" b="1" dirty="0" smtClean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en-IN" sz="2400" b="1" dirty="0" smtClean="0">
                <a:solidFill>
                  <a:srgbClr val="FF0000"/>
                </a:solidFill>
              </a:rPr>
              <a:t>Output: List parameters x1 and x2 and Min value.</a:t>
            </a:r>
          </a:p>
          <a:p>
            <a:pPr eaLnBrk="1" hangingPunct="1"/>
            <a:endParaRPr lang="en-IN" sz="2800" dirty="0" smtClean="0"/>
          </a:p>
        </p:txBody>
      </p:sp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1" y="2819400"/>
            <a:ext cx="8686799" cy="672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pic>
        <p:nvPicPr>
          <p:cNvPr id="7171" name="Picture 4"/>
          <p:cNvPicPr>
            <a:picLocks noChangeAspect="1" noChangeArrowheads="1"/>
          </p:cNvPicPr>
          <p:nvPr/>
        </p:nvPicPr>
        <p:blipFill>
          <a:blip r:embed="rId2"/>
          <a:srcRect l="32211" t="25000" r="15704" b="15625"/>
          <a:stretch>
            <a:fillRect/>
          </a:stretch>
        </p:blipFill>
        <p:spPr bwMode="auto">
          <a:xfrm>
            <a:off x="152400" y="277813"/>
            <a:ext cx="8839200" cy="6199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Solution – 2</a:t>
            </a:r>
            <a:endParaRPr lang="en-US" sz="32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28600" y="1981200"/>
            <a:ext cx="8915400" cy="4876800"/>
          </a:xfrm>
        </p:spPr>
        <p:txBody>
          <a:bodyPr/>
          <a:lstStyle/>
          <a:p>
            <a:pPr eaLnBrk="1" hangingPunct="1">
              <a:buNone/>
            </a:pPr>
            <a:r>
              <a:rPr lang="en-IN" dirty="0" smtClean="0"/>
              <a:t>	import math as m</a:t>
            </a:r>
          </a:p>
          <a:p>
            <a:pPr eaLnBrk="1" hangingPunct="1">
              <a:buNone/>
            </a:pPr>
            <a:r>
              <a:rPr lang="en-IN" dirty="0" smtClean="0"/>
              <a:t>	def </a:t>
            </a:r>
            <a:r>
              <a:rPr lang="en-IN" dirty="0" err="1" smtClean="0"/>
              <a:t>FitnessFunction</a:t>
            </a:r>
            <a:r>
              <a:rPr lang="en-IN" dirty="0" smtClean="0"/>
              <a:t> (x):</a:t>
            </a:r>
          </a:p>
          <a:p>
            <a:pPr eaLnBrk="1" hangingPunct="1">
              <a:buNone/>
            </a:pPr>
            <a:r>
              <a:rPr lang="en-IN" dirty="0" smtClean="0"/>
              <a:t>		s = x[0] * x[0]  + 2 * x[1] * x[1]  </a:t>
            </a:r>
          </a:p>
          <a:p>
            <a:pPr eaLnBrk="1" hangingPunct="1">
              <a:buNone/>
            </a:pPr>
            <a:r>
              <a:rPr lang="en-IN" dirty="0" smtClean="0"/>
              <a:t>		 	– 0.3 * m.cos ( 3 * </a:t>
            </a:r>
            <a:r>
              <a:rPr lang="en-IN" dirty="0" err="1" smtClean="0"/>
              <a:t>m.pi</a:t>
            </a:r>
            <a:r>
              <a:rPr lang="en-IN" dirty="0" smtClean="0"/>
              <a:t> * x[0]) </a:t>
            </a:r>
          </a:p>
          <a:p>
            <a:pPr eaLnBrk="1" hangingPunct="1">
              <a:buNone/>
            </a:pPr>
            <a:r>
              <a:rPr lang="en-IN" dirty="0" smtClean="0"/>
              <a:t>		 	– 0.4 * m.cos ( 4 * </a:t>
            </a:r>
            <a:r>
              <a:rPr lang="en-IN" dirty="0" err="1" smtClean="0"/>
              <a:t>m.pi</a:t>
            </a:r>
            <a:r>
              <a:rPr lang="en-IN" dirty="0" smtClean="0"/>
              <a:t> * x[1])</a:t>
            </a:r>
          </a:p>
          <a:p>
            <a:pPr eaLnBrk="1" hangingPunct="1">
              <a:buNone/>
            </a:pPr>
            <a:r>
              <a:rPr lang="en-IN" dirty="0" smtClean="0"/>
              <a:t>           	+ 0.7</a:t>
            </a:r>
          </a:p>
          <a:p>
            <a:pPr eaLnBrk="1" hangingPunct="1">
              <a:buNone/>
            </a:pPr>
            <a:r>
              <a:rPr lang="en-IN" dirty="0" smtClean="0"/>
              <a:t>		return s</a:t>
            </a:r>
          </a:p>
          <a:p>
            <a:pPr eaLnBrk="1" hangingPunct="1">
              <a:buNone/>
            </a:pPr>
            <a:endParaRPr lang="en-I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Randomization</a:t>
            </a:r>
            <a:endParaRPr lang="en-US" sz="32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Randomization</a:t>
            </a:r>
            <a:endParaRPr lang="en-US" sz="32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28600" y="1981200"/>
            <a:ext cx="8915400" cy="4876800"/>
          </a:xfrm>
        </p:spPr>
        <p:txBody>
          <a:bodyPr/>
          <a:lstStyle/>
          <a:p>
            <a:pPr marL="355600" indent="-355600" eaLnBrk="1" hangingPunct="1">
              <a:tabLst>
                <a:tab pos="450850" algn="l"/>
              </a:tabLst>
            </a:pPr>
            <a:r>
              <a:rPr lang="en-IN" dirty="0" smtClean="0"/>
              <a:t>	Generate random number between </a:t>
            </a:r>
            <a:r>
              <a:rPr lang="en-IN" b="1" u="sng" dirty="0" smtClean="0"/>
              <a:t>0 and 1</a:t>
            </a:r>
            <a:r>
              <a:rPr lang="en-IN" dirty="0" smtClean="0"/>
              <a:t>.</a:t>
            </a:r>
          </a:p>
          <a:p>
            <a:pPr eaLnBrk="1" hangingPunct="1">
              <a:buNone/>
            </a:pPr>
            <a:r>
              <a:rPr lang="en-IN" dirty="0" smtClean="0"/>
              <a:t>	</a:t>
            </a:r>
          </a:p>
          <a:p>
            <a:pPr eaLnBrk="1" hangingPunct="1">
              <a:buNone/>
            </a:pPr>
            <a:r>
              <a:rPr lang="en-IN" dirty="0" smtClean="0"/>
              <a:t>	</a:t>
            </a:r>
            <a:r>
              <a:rPr lang="en-IN" b="1" dirty="0" smtClean="0">
                <a:solidFill>
                  <a:srgbClr val="FF0000"/>
                </a:solidFill>
              </a:rPr>
              <a:t>import random </a:t>
            </a:r>
          </a:p>
          <a:p>
            <a:pPr eaLnBrk="1" hangingPunct="1">
              <a:buNone/>
            </a:pPr>
            <a:r>
              <a:rPr lang="en-IN" b="1" dirty="0" smtClean="0">
                <a:solidFill>
                  <a:srgbClr val="FF0000"/>
                </a:solidFill>
              </a:rPr>
              <a:t>	</a:t>
            </a:r>
            <a:r>
              <a:rPr lang="en-IN" b="1" dirty="0" err="1" smtClean="0">
                <a:solidFill>
                  <a:srgbClr val="FF0000"/>
                </a:solidFill>
              </a:rPr>
              <a:t>random.random</a:t>
            </a:r>
            <a:r>
              <a:rPr lang="en-IN" b="1" dirty="0" smtClean="0">
                <a:solidFill>
                  <a:srgbClr val="FF0000"/>
                </a:solidFill>
              </a:rPr>
              <a:t>()</a:t>
            </a:r>
          </a:p>
          <a:p>
            <a:pPr eaLnBrk="1" hangingPunct="1">
              <a:buNone/>
            </a:pPr>
            <a:endParaRPr lang="en-IN" dirty="0" smtClean="0"/>
          </a:p>
          <a:p>
            <a:pPr eaLnBrk="1" hangingPunct="1">
              <a:buNone/>
            </a:pPr>
            <a:r>
              <a:rPr lang="en-IN" dirty="0" smtClean="0"/>
              <a:t>	It is similar to </a:t>
            </a:r>
            <a:r>
              <a:rPr lang="en-IN" b="1" dirty="0" smtClean="0"/>
              <a:t>rand()</a:t>
            </a:r>
            <a:r>
              <a:rPr lang="en-IN" dirty="0" smtClean="0"/>
              <a:t> function in excel.</a:t>
            </a:r>
          </a:p>
          <a:p>
            <a:pPr eaLnBrk="1" hangingPunct="1">
              <a:buNone/>
            </a:pPr>
            <a:endParaRPr lang="en-I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Randomization</a:t>
            </a:r>
            <a:endParaRPr lang="en-US" sz="32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28600" y="1981200"/>
            <a:ext cx="8915400" cy="4876800"/>
          </a:xfrm>
        </p:spPr>
        <p:txBody>
          <a:bodyPr/>
          <a:lstStyle/>
          <a:p>
            <a:pPr eaLnBrk="1" hangingPunct="1"/>
            <a:r>
              <a:rPr lang="en-IN" dirty="0" smtClean="0"/>
              <a:t>Generate </a:t>
            </a:r>
            <a:r>
              <a:rPr lang="en-IN" b="1" u="sng" dirty="0" smtClean="0"/>
              <a:t>integer</a:t>
            </a:r>
            <a:r>
              <a:rPr lang="en-IN" dirty="0" smtClean="0"/>
              <a:t> random number between   range.</a:t>
            </a:r>
          </a:p>
          <a:p>
            <a:pPr eaLnBrk="1" hangingPunct="1">
              <a:buNone/>
            </a:pPr>
            <a:r>
              <a:rPr lang="en-IN" dirty="0" smtClean="0"/>
              <a:t>	</a:t>
            </a:r>
          </a:p>
          <a:p>
            <a:pPr eaLnBrk="1" hangingPunct="1">
              <a:buNone/>
            </a:pPr>
            <a:r>
              <a:rPr lang="en-IN" dirty="0" smtClean="0"/>
              <a:t>	</a:t>
            </a:r>
            <a:r>
              <a:rPr lang="en-IN" b="1" dirty="0" smtClean="0">
                <a:solidFill>
                  <a:srgbClr val="FF0000"/>
                </a:solidFill>
              </a:rPr>
              <a:t>import random</a:t>
            </a:r>
          </a:p>
          <a:p>
            <a:pPr eaLnBrk="1" hangingPunct="1">
              <a:buNone/>
            </a:pPr>
            <a:r>
              <a:rPr lang="en-IN" dirty="0" smtClean="0"/>
              <a:t>	</a:t>
            </a:r>
            <a:r>
              <a:rPr lang="en-IN" b="1" dirty="0" err="1" smtClean="0">
                <a:solidFill>
                  <a:srgbClr val="FF0000"/>
                </a:solidFill>
              </a:rPr>
              <a:t>random.randint</a:t>
            </a:r>
            <a:r>
              <a:rPr lang="en-IN" b="1" dirty="0" smtClean="0">
                <a:solidFill>
                  <a:srgbClr val="FF0000"/>
                </a:solidFill>
              </a:rPr>
              <a:t>(1, 100)</a:t>
            </a:r>
          </a:p>
          <a:p>
            <a:pPr eaLnBrk="1" hangingPunct="1">
              <a:buNone/>
            </a:pPr>
            <a:r>
              <a:rPr lang="en-IN" b="1" dirty="0" smtClean="0">
                <a:solidFill>
                  <a:srgbClr val="FF0000"/>
                </a:solidFill>
              </a:rPr>
              <a:t>	</a:t>
            </a:r>
            <a:r>
              <a:rPr lang="en-IN" b="1" dirty="0" err="1" smtClean="0">
                <a:solidFill>
                  <a:srgbClr val="FF0000"/>
                </a:solidFill>
              </a:rPr>
              <a:t>random.randint</a:t>
            </a:r>
            <a:r>
              <a:rPr lang="en-IN" b="1" dirty="0" smtClean="0">
                <a:solidFill>
                  <a:srgbClr val="FF0000"/>
                </a:solidFill>
              </a:rPr>
              <a:t>(-10, 10)</a:t>
            </a:r>
          </a:p>
          <a:p>
            <a:pPr eaLnBrk="1" hangingPunct="1">
              <a:buNone/>
            </a:pPr>
            <a:endParaRPr lang="en-IN" b="1" dirty="0" smtClean="0">
              <a:solidFill>
                <a:srgbClr val="FF0000"/>
              </a:solidFill>
            </a:endParaRPr>
          </a:p>
          <a:p>
            <a:pPr eaLnBrk="1" hangingPunct="1">
              <a:buNone/>
            </a:pPr>
            <a:endParaRPr lang="en-I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Randomization</a:t>
            </a:r>
            <a:endParaRPr lang="en-US" sz="32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28600" y="1981200"/>
            <a:ext cx="8915400" cy="4876800"/>
          </a:xfrm>
        </p:spPr>
        <p:txBody>
          <a:bodyPr/>
          <a:lstStyle/>
          <a:p>
            <a:pPr eaLnBrk="1" hangingPunct="1"/>
            <a:r>
              <a:rPr lang="en-IN" dirty="0" smtClean="0"/>
              <a:t>Generate </a:t>
            </a:r>
            <a:r>
              <a:rPr lang="en-IN" b="1" u="sng" dirty="0" smtClean="0"/>
              <a:t>real</a:t>
            </a:r>
            <a:r>
              <a:rPr lang="en-IN" b="1" dirty="0" smtClean="0"/>
              <a:t> </a:t>
            </a:r>
            <a:r>
              <a:rPr lang="en-IN" dirty="0" smtClean="0"/>
              <a:t>random number between   range.</a:t>
            </a:r>
          </a:p>
          <a:p>
            <a:pPr eaLnBrk="1" hangingPunct="1">
              <a:buNone/>
            </a:pPr>
            <a:r>
              <a:rPr lang="en-IN" dirty="0" smtClean="0"/>
              <a:t>	</a:t>
            </a:r>
          </a:p>
          <a:p>
            <a:pPr eaLnBrk="1" hangingPunct="1">
              <a:buNone/>
            </a:pPr>
            <a:r>
              <a:rPr lang="en-IN" dirty="0" smtClean="0"/>
              <a:t>	</a:t>
            </a:r>
            <a:r>
              <a:rPr lang="en-IN" b="1" dirty="0" smtClean="0">
                <a:solidFill>
                  <a:srgbClr val="FF0000"/>
                </a:solidFill>
              </a:rPr>
              <a:t>import random</a:t>
            </a:r>
          </a:p>
          <a:p>
            <a:pPr eaLnBrk="1" hangingPunct="1">
              <a:buNone/>
            </a:pPr>
            <a:r>
              <a:rPr lang="en-IN" b="1" dirty="0" smtClean="0">
                <a:solidFill>
                  <a:srgbClr val="FF0000"/>
                </a:solidFill>
              </a:rPr>
              <a:t>	</a:t>
            </a:r>
            <a:r>
              <a:rPr lang="en-IN" b="1" dirty="0" err="1" smtClean="0">
                <a:solidFill>
                  <a:srgbClr val="FF0000"/>
                </a:solidFill>
              </a:rPr>
              <a:t>random.uniform</a:t>
            </a:r>
            <a:r>
              <a:rPr lang="en-IN" b="1" dirty="0" smtClean="0">
                <a:solidFill>
                  <a:srgbClr val="FF0000"/>
                </a:solidFill>
              </a:rPr>
              <a:t>(1, 100)</a:t>
            </a:r>
          </a:p>
          <a:p>
            <a:pPr eaLnBrk="1" hangingPunct="1">
              <a:buNone/>
            </a:pPr>
            <a:r>
              <a:rPr lang="en-IN" b="1" dirty="0" smtClean="0">
                <a:solidFill>
                  <a:srgbClr val="FF0000"/>
                </a:solidFill>
              </a:rPr>
              <a:t>	</a:t>
            </a:r>
            <a:r>
              <a:rPr lang="en-IN" b="1" dirty="0" err="1" smtClean="0">
                <a:solidFill>
                  <a:srgbClr val="FF0000"/>
                </a:solidFill>
              </a:rPr>
              <a:t>random.uniform</a:t>
            </a:r>
            <a:r>
              <a:rPr lang="en-IN" b="1" dirty="0" smtClean="0">
                <a:solidFill>
                  <a:srgbClr val="FF0000"/>
                </a:solidFill>
              </a:rPr>
              <a:t> (-10, 10)</a:t>
            </a:r>
          </a:p>
          <a:p>
            <a:pPr eaLnBrk="1" hangingPunct="1">
              <a:buNone/>
            </a:pPr>
            <a:endParaRPr lang="en-IN" b="1" dirty="0" smtClean="0">
              <a:solidFill>
                <a:srgbClr val="FF0000"/>
              </a:solidFill>
            </a:endParaRPr>
          </a:p>
          <a:p>
            <a:pPr eaLnBrk="1" hangingPunct="1">
              <a:buNone/>
            </a:pPr>
            <a:endParaRPr lang="en-I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sz="4000" b="1" dirty="0" smtClean="0">
                <a:solidFill>
                  <a:srgbClr val="FF0000"/>
                </a:solidFill>
              </a:rPr>
              <a:t>Assignment 3</a:t>
            </a:r>
            <a:br>
              <a:rPr lang="en-IN" sz="4000" b="1" dirty="0" smtClean="0">
                <a:solidFill>
                  <a:srgbClr val="FF0000"/>
                </a:solidFill>
              </a:rPr>
            </a:br>
            <a:r>
              <a:rPr lang="en-IN" sz="4000" b="1" dirty="0" smtClean="0">
                <a:solidFill>
                  <a:srgbClr val="FF0000"/>
                </a:solidFill>
              </a:rPr>
              <a:t>Randomization</a:t>
            </a:r>
            <a:endParaRPr lang="en-US" sz="4000" b="1" dirty="0" smtClean="0">
              <a:solidFill>
                <a:srgbClr val="FF0000"/>
              </a:solidFill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28600" y="1981200"/>
            <a:ext cx="8915400" cy="4876800"/>
          </a:xfrm>
        </p:spPr>
        <p:txBody>
          <a:bodyPr/>
          <a:lstStyle/>
          <a:p>
            <a:pPr eaLnBrk="1" hangingPunct="1"/>
            <a:r>
              <a:rPr lang="en-IN" dirty="0" smtClean="0"/>
              <a:t>Explore different random number generation methods.</a:t>
            </a:r>
          </a:p>
          <a:p>
            <a:pPr eaLnBrk="1" hangingPunct="1">
              <a:buNone/>
            </a:pPr>
            <a:r>
              <a:rPr lang="en-IN" dirty="0" smtClean="0"/>
              <a:t>	e.g. Uniform, logarithmic, Gaussian, etc.</a:t>
            </a:r>
          </a:p>
          <a:p>
            <a:pPr eaLnBrk="1" hangingPunct="1">
              <a:buNone/>
            </a:pPr>
            <a:endParaRPr lang="en-IN" b="1" dirty="0" smtClean="0">
              <a:solidFill>
                <a:srgbClr val="FF0000"/>
              </a:solidFill>
            </a:endParaRPr>
          </a:p>
          <a:p>
            <a:pPr eaLnBrk="1" hangingPunct="1">
              <a:buNone/>
            </a:pPr>
            <a:endParaRPr lang="en-I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sz="4000" b="1" dirty="0" smtClean="0">
                <a:solidFill>
                  <a:schemeClr val="tx2">
                    <a:lumMod val="75000"/>
                  </a:schemeClr>
                </a:solidFill>
              </a:rPr>
              <a:t>Randomization - Sampling</a:t>
            </a:r>
            <a:endParaRPr lang="en-US" sz="28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28600" y="1981200"/>
            <a:ext cx="8915400" cy="4876800"/>
          </a:xfrm>
        </p:spPr>
        <p:txBody>
          <a:bodyPr/>
          <a:lstStyle/>
          <a:p>
            <a:pPr eaLnBrk="1" hangingPunct="1">
              <a:buNone/>
            </a:pPr>
            <a:r>
              <a:rPr lang="en-IN" b="1" dirty="0" smtClean="0">
                <a:solidFill>
                  <a:srgbClr val="FF0000"/>
                </a:solidFill>
              </a:rPr>
              <a:t>	Sampling</a:t>
            </a:r>
            <a:r>
              <a:rPr lang="en-IN" dirty="0" smtClean="0"/>
              <a:t>: Choose </a:t>
            </a:r>
            <a:r>
              <a:rPr lang="en-IN" b="1" u="sng" dirty="0" smtClean="0"/>
              <a:t>N samples</a:t>
            </a:r>
            <a:r>
              <a:rPr lang="en-IN" dirty="0" smtClean="0"/>
              <a:t> from a list</a:t>
            </a:r>
          </a:p>
          <a:p>
            <a:pPr eaLnBrk="1" hangingPunct="1">
              <a:buNone/>
            </a:pPr>
            <a:endParaRPr lang="en-IN" dirty="0" smtClean="0"/>
          </a:p>
          <a:p>
            <a:pPr eaLnBrk="1" hangingPunct="1">
              <a:buNone/>
            </a:pPr>
            <a:r>
              <a:rPr lang="en-IN" b="1" dirty="0" smtClean="0">
                <a:solidFill>
                  <a:srgbClr val="FF0000"/>
                </a:solidFill>
              </a:rPr>
              <a:t>	import random</a:t>
            </a:r>
          </a:p>
          <a:p>
            <a:pPr eaLnBrk="1" hangingPunct="1">
              <a:lnSpc>
                <a:spcPct val="150000"/>
              </a:lnSpc>
              <a:buNone/>
            </a:pPr>
            <a:r>
              <a:rPr lang="en-IN" b="1" dirty="0" smtClean="0">
                <a:solidFill>
                  <a:srgbClr val="FF0000"/>
                </a:solidFill>
              </a:rPr>
              <a:t>	A=[1, 2, 3, 4, 5, 6, 7, 8, 9, 10]</a:t>
            </a:r>
          </a:p>
          <a:p>
            <a:pPr eaLnBrk="1" hangingPunct="1">
              <a:lnSpc>
                <a:spcPct val="150000"/>
              </a:lnSpc>
              <a:buNone/>
            </a:pPr>
            <a:r>
              <a:rPr lang="en-IN" b="1" dirty="0" smtClean="0">
                <a:solidFill>
                  <a:srgbClr val="FF0000"/>
                </a:solidFill>
              </a:rPr>
              <a:t>	</a:t>
            </a:r>
            <a:r>
              <a:rPr lang="en-IN" b="1" dirty="0" err="1" smtClean="0">
                <a:solidFill>
                  <a:srgbClr val="FF0000"/>
                </a:solidFill>
              </a:rPr>
              <a:t>random.sample</a:t>
            </a:r>
            <a:r>
              <a:rPr lang="en-IN" b="1" dirty="0" smtClean="0">
                <a:solidFill>
                  <a:srgbClr val="FF0000"/>
                </a:solidFill>
              </a:rPr>
              <a:t>(A, 4)</a:t>
            </a:r>
          </a:p>
          <a:p>
            <a:pPr eaLnBrk="1" hangingPunct="1">
              <a:lnSpc>
                <a:spcPct val="150000"/>
              </a:lnSpc>
              <a:buNone/>
            </a:pPr>
            <a:r>
              <a:rPr lang="en-IN" b="1" dirty="0" smtClean="0">
                <a:solidFill>
                  <a:srgbClr val="FF0000"/>
                </a:solidFill>
              </a:rPr>
              <a:t>	</a:t>
            </a:r>
            <a:r>
              <a:rPr lang="en-IN" b="1" dirty="0" err="1" smtClean="0">
                <a:solidFill>
                  <a:srgbClr val="FF0000"/>
                </a:solidFill>
              </a:rPr>
              <a:t>random.sample</a:t>
            </a:r>
            <a:r>
              <a:rPr lang="en-IN" b="1" dirty="0" smtClean="0">
                <a:solidFill>
                  <a:srgbClr val="FF0000"/>
                </a:solidFill>
              </a:rPr>
              <a:t>(A, 2)</a:t>
            </a:r>
          </a:p>
          <a:p>
            <a:pPr eaLnBrk="1" hangingPunct="1">
              <a:buNone/>
            </a:pPr>
            <a:endParaRPr lang="en-I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sz="4000" b="1" dirty="0" smtClean="0">
                <a:solidFill>
                  <a:schemeClr val="tx2">
                    <a:lumMod val="75000"/>
                  </a:schemeClr>
                </a:solidFill>
              </a:rPr>
              <a:t>Randomization - Sampling</a:t>
            </a:r>
            <a:endParaRPr lang="en-US" sz="28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28600" y="1981200"/>
            <a:ext cx="8915400" cy="4876800"/>
          </a:xfrm>
        </p:spPr>
        <p:txBody>
          <a:bodyPr/>
          <a:lstStyle/>
          <a:p>
            <a:pPr eaLnBrk="1" hangingPunct="1">
              <a:buNone/>
            </a:pPr>
            <a:r>
              <a:rPr lang="en-IN" b="1" dirty="0" smtClean="0">
                <a:solidFill>
                  <a:srgbClr val="FF0000"/>
                </a:solidFill>
              </a:rPr>
              <a:t>	Sampling</a:t>
            </a:r>
            <a:r>
              <a:rPr lang="en-IN" dirty="0" smtClean="0"/>
              <a:t>: 	Choose two numbers b/w </a:t>
            </a:r>
          </a:p>
          <a:p>
            <a:pPr eaLnBrk="1" hangingPunct="1">
              <a:buNone/>
            </a:pPr>
            <a:r>
              <a:rPr lang="en-IN" b="1" dirty="0" smtClean="0"/>
              <a:t>				</a:t>
            </a:r>
            <a:r>
              <a:rPr lang="en-IN" b="1" u="sng" dirty="0" smtClean="0"/>
              <a:t>1 and 90</a:t>
            </a:r>
          </a:p>
          <a:p>
            <a:pPr eaLnBrk="1" hangingPunct="1">
              <a:buNone/>
            </a:pPr>
            <a:endParaRPr lang="en-IN" dirty="0" smtClean="0"/>
          </a:p>
          <a:p>
            <a:pPr eaLnBrk="1" hangingPunct="1">
              <a:buNone/>
            </a:pPr>
            <a:r>
              <a:rPr lang="en-IN" b="1" dirty="0" smtClean="0">
                <a:solidFill>
                  <a:srgbClr val="FF0000"/>
                </a:solidFill>
              </a:rPr>
              <a:t>	import random</a:t>
            </a:r>
          </a:p>
          <a:p>
            <a:pPr eaLnBrk="1" hangingPunct="1">
              <a:buNone/>
            </a:pPr>
            <a:r>
              <a:rPr lang="en-IN" b="1" dirty="0" smtClean="0">
                <a:solidFill>
                  <a:srgbClr val="FF0000"/>
                </a:solidFill>
              </a:rPr>
              <a:t>	</a:t>
            </a:r>
            <a:r>
              <a:rPr lang="en-IN" b="1" dirty="0" err="1" smtClean="0">
                <a:solidFill>
                  <a:srgbClr val="FF0000"/>
                </a:solidFill>
              </a:rPr>
              <a:t>random.sample</a:t>
            </a:r>
            <a:r>
              <a:rPr lang="en-IN" b="1" dirty="0" smtClean="0">
                <a:solidFill>
                  <a:srgbClr val="FF0000"/>
                </a:solidFill>
              </a:rPr>
              <a:t>(range(1,90), 2)</a:t>
            </a:r>
          </a:p>
          <a:p>
            <a:pPr eaLnBrk="1" hangingPunct="1">
              <a:buNone/>
            </a:pPr>
            <a:r>
              <a:rPr lang="en-IN" b="1" dirty="0" smtClean="0">
                <a:solidFill>
                  <a:srgbClr val="FF0000"/>
                </a:solidFill>
              </a:rPr>
              <a:t>	</a:t>
            </a:r>
            <a:r>
              <a:rPr lang="en-IN" b="1" dirty="0" err="1" smtClean="0">
                <a:solidFill>
                  <a:srgbClr val="FF0000"/>
                </a:solidFill>
              </a:rPr>
              <a:t>random.sample</a:t>
            </a:r>
            <a:r>
              <a:rPr lang="en-IN" b="1" dirty="0" smtClean="0">
                <a:solidFill>
                  <a:srgbClr val="FF0000"/>
                </a:solidFill>
              </a:rPr>
              <a:t>(range(1,90), 5)</a:t>
            </a:r>
          </a:p>
          <a:p>
            <a:pPr eaLnBrk="1" hangingPunct="1">
              <a:buNone/>
            </a:pPr>
            <a:endParaRPr lang="en-I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sz="4000" b="1" dirty="0" smtClean="0">
                <a:solidFill>
                  <a:schemeClr val="tx2">
                    <a:lumMod val="75000"/>
                  </a:schemeClr>
                </a:solidFill>
              </a:rPr>
              <a:t>Randomization - Sampling</a:t>
            </a:r>
            <a:endParaRPr lang="en-US" sz="28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28600" y="1981200"/>
            <a:ext cx="8915400" cy="4876800"/>
          </a:xfrm>
        </p:spPr>
        <p:txBody>
          <a:bodyPr/>
          <a:lstStyle/>
          <a:p>
            <a:pPr eaLnBrk="1" hangingPunct="1">
              <a:buNone/>
            </a:pPr>
            <a:r>
              <a:rPr lang="en-IN" b="1" dirty="0" smtClean="0">
                <a:solidFill>
                  <a:srgbClr val="FF0000"/>
                </a:solidFill>
              </a:rPr>
              <a:t>	Sampling</a:t>
            </a:r>
            <a:r>
              <a:rPr lang="en-IN" dirty="0" smtClean="0"/>
              <a:t>: Generate random </a:t>
            </a:r>
            <a:r>
              <a:rPr lang="en-IN" b="1" u="sng" dirty="0" smtClean="0"/>
              <a:t>string</a:t>
            </a:r>
            <a:r>
              <a:rPr lang="en-IN" dirty="0" smtClean="0"/>
              <a:t> of size N.</a:t>
            </a:r>
          </a:p>
          <a:p>
            <a:pPr eaLnBrk="1" hangingPunct="1">
              <a:buNone/>
            </a:pPr>
            <a:endParaRPr lang="en-IN" sz="2000" dirty="0" smtClean="0"/>
          </a:p>
          <a:p>
            <a:pPr eaLnBrk="1" hangingPunct="1">
              <a:buNone/>
            </a:pPr>
            <a:r>
              <a:rPr lang="en-IN" dirty="0" smtClean="0">
                <a:solidFill>
                  <a:srgbClr val="FF0000"/>
                </a:solidFill>
              </a:rPr>
              <a:t>	import string</a:t>
            </a:r>
          </a:p>
          <a:p>
            <a:pPr eaLnBrk="1" hangingPunct="1">
              <a:buNone/>
            </a:pPr>
            <a:r>
              <a:rPr lang="en-IN" dirty="0" smtClean="0">
                <a:solidFill>
                  <a:srgbClr val="FF0000"/>
                </a:solidFill>
              </a:rPr>
              <a:t>	import random</a:t>
            </a:r>
          </a:p>
          <a:p>
            <a:pPr eaLnBrk="1" hangingPunct="1">
              <a:lnSpc>
                <a:spcPct val="150000"/>
              </a:lnSpc>
              <a:buNone/>
            </a:pPr>
            <a:r>
              <a:rPr lang="en-IN" dirty="0" smtClean="0">
                <a:solidFill>
                  <a:srgbClr val="FF0000"/>
                </a:solidFill>
              </a:rPr>
              <a:t>	</a:t>
            </a:r>
            <a:r>
              <a:rPr lang="en-IN" dirty="0" err="1" smtClean="0">
                <a:solidFill>
                  <a:srgbClr val="FF0000"/>
                </a:solidFill>
              </a:rPr>
              <a:t>random.sample</a:t>
            </a:r>
            <a:r>
              <a:rPr lang="en-IN" dirty="0" smtClean="0">
                <a:solidFill>
                  <a:srgbClr val="FF0000"/>
                </a:solidFill>
              </a:rPr>
              <a:t>(</a:t>
            </a:r>
            <a:r>
              <a:rPr lang="en-IN" dirty="0" err="1" smtClean="0">
                <a:solidFill>
                  <a:srgbClr val="FF0000"/>
                </a:solidFill>
              </a:rPr>
              <a:t>string.ascii_letters</a:t>
            </a:r>
            <a:r>
              <a:rPr lang="en-IN" dirty="0" smtClean="0">
                <a:solidFill>
                  <a:srgbClr val="FF0000"/>
                </a:solidFill>
              </a:rPr>
              <a:t>, 5)</a:t>
            </a:r>
            <a:br>
              <a:rPr lang="en-IN" dirty="0" smtClean="0">
                <a:solidFill>
                  <a:srgbClr val="FF0000"/>
                </a:solidFill>
              </a:rPr>
            </a:br>
            <a:r>
              <a:rPr lang="en-IN" dirty="0" smtClean="0">
                <a:solidFill>
                  <a:srgbClr val="FF0000"/>
                </a:solidFill>
              </a:rPr>
              <a:t>"".join(</a:t>
            </a:r>
            <a:r>
              <a:rPr lang="en-IN" dirty="0" err="1" smtClean="0">
                <a:solidFill>
                  <a:srgbClr val="FF0000"/>
                </a:solidFill>
              </a:rPr>
              <a:t>random.sample</a:t>
            </a:r>
            <a:r>
              <a:rPr lang="en-IN" dirty="0" smtClean="0">
                <a:solidFill>
                  <a:srgbClr val="FF0000"/>
                </a:solidFill>
              </a:rPr>
              <a:t>(</a:t>
            </a:r>
            <a:r>
              <a:rPr lang="en-IN" dirty="0" err="1" smtClean="0">
                <a:solidFill>
                  <a:srgbClr val="FF0000"/>
                </a:solidFill>
              </a:rPr>
              <a:t>string.ascii_letters</a:t>
            </a:r>
            <a:r>
              <a:rPr lang="en-IN" dirty="0" smtClean="0">
                <a:solidFill>
                  <a:srgbClr val="FF0000"/>
                </a:solidFill>
              </a:rPr>
              <a:t>, 5))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sz="4000" b="1" dirty="0" smtClean="0">
                <a:solidFill>
                  <a:schemeClr val="tx2">
                    <a:lumMod val="75000"/>
                  </a:schemeClr>
                </a:solidFill>
              </a:rPr>
              <a:t>Randomization - Sampling</a:t>
            </a:r>
            <a:endParaRPr lang="en-US" sz="28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28600" y="1981200"/>
            <a:ext cx="8915400" cy="4876800"/>
          </a:xfrm>
        </p:spPr>
        <p:txBody>
          <a:bodyPr/>
          <a:lstStyle/>
          <a:p>
            <a:pPr eaLnBrk="1" hangingPunct="1">
              <a:buNone/>
            </a:pPr>
            <a:r>
              <a:rPr lang="en-IN" b="1" dirty="0" smtClean="0">
                <a:solidFill>
                  <a:srgbClr val="FF0000"/>
                </a:solidFill>
              </a:rPr>
              <a:t>	Sampling</a:t>
            </a:r>
            <a:r>
              <a:rPr lang="en-IN" dirty="0" smtClean="0"/>
              <a:t>: Generate random </a:t>
            </a:r>
            <a:r>
              <a:rPr lang="en-IN" b="1" u="sng" dirty="0" smtClean="0"/>
              <a:t>digit</a:t>
            </a:r>
            <a:r>
              <a:rPr lang="en-IN" dirty="0" smtClean="0"/>
              <a:t> of size N.</a:t>
            </a:r>
          </a:p>
          <a:p>
            <a:pPr eaLnBrk="1" hangingPunct="1">
              <a:buNone/>
            </a:pPr>
            <a:endParaRPr lang="en-IN" dirty="0" smtClean="0"/>
          </a:p>
          <a:p>
            <a:pPr eaLnBrk="1" hangingPunct="1">
              <a:buNone/>
            </a:pPr>
            <a:r>
              <a:rPr lang="en-IN" dirty="0" smtClean="0"/>
              <a:t>	</a:t>
            </a:r>
            <a:r>
              <a:rPr lang="en-IN" dirty="0" smtClean="0">
                <a:solidFill>
                  <a:srgbClr val="FF0000"/>
                </a:solidFill>
              </a:rPr>
              <a:t>import string</a:t>
            </a:r>
          </a:p>
          <a:p>
            <a:pPr eaLnBrk="1" hangingPunct="1">
              <a:buNone/>
            </a:pPr>
            <a:r>
              <a:rPr lang="en-IN" dirty="0" smtClean="0">
                <a:solidFill>
                  <a:srgbClr val="FF0000"/>
                </a:solidFill>
              </a:rPr>
              <a:t>	import random</a:t>
            </a:r>
          </a:p>
          <a:p>
            <a:pPr eaLnBrk="1" hangingPunct="1">
              <a:lnSpc>
                <a:spcPct val="150000"/>
              </a:lnSpc>
              <a:buNone/>
            </a:pPr>
            <a:r>
              <a:rPr lang="en-IN" dirty="0" smtClean="0">
                <a:solidFill>
                  <a:srgbClr val="FF0000"/>
                </a:solidFill>
              </a:rPr>
              <a:t>	</a:t>
            </a:r>
            <a:r>
              <a:rPr lang="en-IN" dirty="0" err="1" smtClean="0">
                <a:solidFill>
                  <a:srgbClr val="FF0000"/>
                </a:solidFill>
              </a:rPr>
              <a:t>random.sample</a:t>
            </a:r>
            <a:r>
              <a:rPr lang="en-IN" dirty="0" smtClean="0">
                <a:solidFill>
                  <a:srgbClr val="FF0000"/>
                </a:solidFill>
              </a:rPr>
              <a:t>(</a:t>
            </a:r>
            <a:r>
              <a:rPr lang="en-IN" dirty="0" err="1" smtClean="0">
                <a:solidFill>
                  <a:srgbClr val="FF0000"/>
                </a:solidFill>
              </a:rPr>
              <a:t>string.digits</a:t>
            </a:r>
            <a:r>
              <a:rPr lang="en-IN" dirty="0" smtClean="0">
                <a:solidFill>
                  <a:srgbClr val="FF0000"/>
                </a:solidFill>
              </a:rPr>
              <a:t>, 5)</a:t>
            </a:r>
            <a:br>
              <a:rPr lang="en-IN" dirty="0" smtClean="0">
                <a:solidFill>
                  <a:srgbClr val="FF0000"/>
                </a:solidFill>
              </a:rPr>
            </a:br>
            <a:r>
              <a:rPr lang="en-IN" dirty="0" smtClean="0">
                <a:solidFill>
                  <a:srgbClr val="FF0000"/>
                </a:solidFill>
              </a:rPr>
              <a:t>"".join(</a:t>
            </a:r>
            <a:r>
              <a:rPr lang="en-IN" dirty="0" err="1" smtClean="0">
                <a:solidFill>
                  <a:srgbClr val="FF0000"/>
                </a:solidFill>
              </a:rPr>
              <a:t>random.sample</a:t>
            </a:r>
            <a:r>
              <a:rPr lang="en-IN" dirty="0" smtClean="0">
                <a:solidFill>
                  <a:srgbClr val="FF0000"/>
                </a:solidFill>
              </a:rPr>
              <a:t>(</a:t>
            </a:r>
            <a:r>
              <a:rPr lang="en-IN" dirty="0" err="1" smtClean="0">
                <a:solidFill>
                  <a:srgbClr val="FF0000"/>
                </a:solidFill>
              </a:rPr>
              <a:t>string.digits</a:t>
            </a:r>
            <a:r>
              <a:rPr lang="en-IN" dirty="0" smtClean="0">
                <a:solidFill>
                  <a:srgbClr val="FF0000"/>
                </a:solidFill>
              </a:rPr>
              <a:t>, 5))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smtClean="0"/>
              <a:t>Outline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/>
            <a:r>
              <a:rPr lang="en-IN" sz="2800" dirty="0" smtClean="0"/>
              <a:t>Introduction to Optimization</a:t>
            </a:r>
          </a:p>
          <a:p>
            <a:pPr eaLnBrk="1" hangingPunct="1"/>
            <a:r>
              <a:rPr lang="en-IN" sz="2800" dirty="0" smtClean="0"/>
              <a:t>Genetic Algorithm (GA)</a:t>
            </a:r>
          </a:p>
          <a:p>
            <a:pPr eaLnBrk="1" hangingPunct="1"/>
            <a:r>
              <a:rPr lang="en-IN" sz="2800" dirty="0" smtClean="0"/>
              <a:t>Particle Swarm Optimization (PSO)</a:t>
            </a:r>
          </a:p>
          <a:p>
            <a:pPr eaLnBrk="1" hangingPunct="1"/>
            <a:r>
              <a:rPr lang="en-IN" sz="2800" dirty="0" smtClean="0"/>
              <a:t>Differential Evaluation (DE)</a:t>
            </a:r>
          </a:p>
          <a:p>
            <a:pPr eaLnBrk="1" hangingPunct="1"/>
            <a:r>
              <a:rPr lang="en-IN" sz="2800" dirty="0" smtClean="0"/>
              <a:t>Ant Colony Optimization Algorithm (ACO)</a:t>
            </a:r>
          </a:p>
          <a:p>
            <a:pPr eaLnBrk="1" hangingPunct="1"/>
            <a:r>
              <a:rPr lang="en-IN" sz="2800" dirty="0" smtClean="0"/>
              <a:t>Artificial Bee Colony Algorithm (ABC)</a:t>
            </a:r>
          </a:p>
          <a:p>
            <a:pPr eaLnBrk="1" hangingPunct="1"/>
            <a:r>
              <a:rPr lang="en-IN" sz="2800" dirty="0" smtClean="0"/>
              <a:t>NP Hard Problems, Fitness Function</a:t>
            </a:r>
          </a:p>
          <a:p>
            <a:pPr eaLnBrk="1" hangingPunct="1"/>
            <a:r>
              <a:rPr lang="en-IN" sz="2800" dirty="0" smtClean="0"/>
              <a:t>Applications Areas, Examples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sz="4000" b="1" dirty="0" smtClean="0">
                <a:solidFill>
                  <a:schemeClr val="tx2">
                    <a:lumMod val="75000"/>
                  </a:schemeClr>
                </a:solidFill>
              </a:rPr>
              <a:t>Randomization - Sampling</a:t>
            </a:r>
            <a:endParaRPr lang="en-US" sz="28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28600" y="1981200"/>
            <a:ext cx="8915400" cy="4876800"/>
          </a:xfrm>
        </p:spPr>
        <p:txBody>
          <a:bodyPr/>
          <a:lstStyle/>
          <a:p>
            <a:pPr eaLnBrk="1" hangingPunct="1">
              <a:buNone/>
            </a:pPr>
            <a:r>
              <a:rPr lang="en-IN" b="1" dirty="0" smtClean="0">
                <a:solidFill>
                  <a:srgbClr val="FF0000"/>
                </a:solidFill>
              </a:rPr>
              <a:t>	Sampling</a:t>
            </a:r>
            <a:r>
              <a:rPr lang="en-IN" dirty="0" smtClean="0"/>
              <a:t>:</a:t>
            </a:r>
            <a:r>
              <a:rPr lang="en-IN" b="1" dirty="0" smtClean="0">
                <a:solidFill>
                  <a:srgbClr val="FF0000"/>
                </a:solidFill>
              </a:rPr>
              <a:t> </a:t>
            </a:r>
            <a:r>
              <a:rPr lang="en-IN" dirty="0" smtClean="0"/>
              <a:t>Generate random </a:t>
            </a:r>
            <a:r>
              <a:rPr lang="en-IN" b="1" u="sng" dirty="0" smtClean="0"/>
              <a:t>string + digit</a:t>
            </a:r>
            <a:r>
              <a:rPr lang="en-IN" dirty="0" smtClean="0"/>
              <a:t> of size N.</a:t>
            </a:r>
          </a:p>
          <a:p>
            <a:pPr eaLnBrk="1" hangingPunct="1">
              <a:buNone/>
            </a:pPr>
            <a:endParaRPr lang="en-IN" sz="1200" dirty="0" smtClean="0"/>
          </a:p>
          <a:p>
            <a:pPr eaLnBrk="1" hangingPunct="1">
              <a:buNone/>
            </a:pPr>
            <a:r>
              <a:rPr lang="en-IN" dirty="0" smtClean="0"/>
              <a:t>	</a:t>
            </a:r>
            <a:r>
              <a:rPr lang="en-IN" dirty="0" smtClean="0">
                <a:solidFill>
                  <a:srgbClr val="FF0000"/>
                </a:solidFill>
              </a:rPr>
              <a:t>import string</a:t>
            </a:r>
          </a:p>
          <a:p>
            <a:pPr eaLnBrk="1" hangingPunct="1">
              <a:buNone/>
            </a:pPr>
            <a:r>
              <a:rPr lang="en-IN" dirty="0" smtClean="0">
                <a:solidFill>
                  <a:srgbClr val="FF0000"/>
                </a:solidFill>
              </a:rPr>
              <a:t>	import random</a:t>
            </a:r>
          </a:p>
          <a:p>
            <a:pPr eaLnBrk="1" hangingPunct="1">
              <a:buNone/>
            </a:pPr>
            <a:r>
              <a:rPr lang="en-IN" dirty="0" smtClean="0">
                <a:solidFill>
                  <a:srgbClr val="FF0000"/>
                </a:solidFill>
              </a:rPr>
              <a:t>	</a:t>
            </a:r>
            <a:r>
              <a:rPr lang="en-IN" dirty="0" err="1" smtClean="0">
                <a:solidFill>
                  <a:srgbClr val="FF0000"/>
                </a:solidFill>
              </a:rPr>
              <a:t>random.sample</a:t>
            </a:r>
            <a:r>
              <a:rPr lang="en-IN" dirty="0" smtClean="0">
                <a:solidFill>
                  <a:srgbClr val="FF0000"/>
                </a:solidFill>
              </a:rPr>
              <a:t>(</a:t>
            </a:r>
            <a:r>
              <a:rPr lang="en-IN" dirty="0" err="1" smtClean="0">
                <a:solidFill>
                  <a:srgbClr val="FF0000"/>
                </a:solidFill>
              </a:rPr>
              <a:t>string.digits</a:t>
            </a:r>
            <a:r>
              <a:rPr lang="en-IN" dirty="0" smtClean="0">
                <a:solidFill>
                  <a:srgbClr val="FF0000"/>
                </a:solidFill>
              </a:rPr>
              <a:t> + </a:t>
            </a:r>
            <a:r>
              <a:rPr lang="en-IN" dirty="0" err="1" smtClean="0">
                <a:solidFill>
                  <a:srgbClr val="FF0000"/>
                </a:solidFill>
              </a:rPr>
              <a:t>string.ascii_letters</a:t>
            </a:r>
            <a:r>
              <a:rPr lang="en-IN" dirty="0" smtClean="0">
                <a:solidFill>
                  <a:srgbClr val="FF0000"/>
                </a:solidFill>
              </a:rPr>
              <a:t>, 5)</a:t>
            </a:r>
          </a:p>
          <a:p>
            <a:pPr eaLnBrk="1" hangingPunct="1">
              <a:buNone/>
            </a:pPr>
            <a:r>
              <a:rPr lang="en-IN" dirty="0" smtClean="0">
                <a:solidFill>
                  <a:srgbClr val="FF0000"/>
                </a:solidFill>
              </a:rPr>
              <a:t>	"".join(</a:t>
            </a:r>
            <a:r>
              <a:rPr lang="en-IN" dirty="0" err="1" smtClean="0">
                <a:solidFill>
                  <a:srgbClr val="FF0000"/>
                </a:solidFill>
              </a:rPr>
              <a:t>random.sample</a:t>
            </a:r>
            <a:r>
              <a:rPr lang="en-IN" dirty="0" smtClean="0">
                <a:solidFill>
                  <a:srgbClr val="FF0000"/>
                </a:solidFill>
              </a:rPr>
              <a:t>(</a:t>
            </a:r>
            <a:r>
              <a:rPr lang="en-IN" dirty="0" err="1" smtClean="0">
                <a:solidFill>
                  <a:srgbClr val="FF0000"/>
                </a:solidFill>
              </a:rPr>
              <a:t>string.ascii_letters</a:t>
            </a:r>
            <a:r>
              <a:rPr lang="en-IN" dirty="0" smtClean="0">
                <a:solidFill>
                  <a:srgbClr val="FF0000"/>
                </a:solidFill>
              </a:rPr>
              <a:t> + </a:t>
            </a:r>
            <a:r>
              <a:rPr lang="en-IN" dirty="0" err="1" smtClean="0">
                <a:solidFill>
                  <a:srgbClr val="FF0000"/>
                </a:solidFill>
              </a:rPr>
              <a:t>string.digits</a:t>
            </a:r>
            <a:r>
              <a:rPr lang="en-IN" dirty="0" smtClean="0">
                <a:solidFill>
                  <a:srgbClr val="FF0000"/>
                </a:solidFill>
              </a:rPr>
              <a:t>, 5))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Randomization</a:t>
            </a:r>
            <a:endParaRPr lang="en-US" sz="32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28600" y="1981200"/>
            <a:ext cx="8915400" cy="4876800"/>
          </a:xfrm>
        </p:spPr>
        <p:txBody>
          <a:bodyPr/>
          <a:lstStyle/>
          <a:p>
            <a:pPr eaLnBrk="1" hangingPunct="1">
              <a:buNone/>
            </a:pPr>
            <a:r>
              <a:rPr lang="en-IN" dirty="0" smtClean="0"/>
              <a:t>	How to check the </a:t>
            </a:r>
            <a:r>
              <a:rPr lang="en-IN" b="1" u="sng" dirty="0" smtClean="0"/>
              <a:t>goodness</a:t>
            </a:r>
            <a:r>
              <a:rPr lang="en-IN" dirty="0" smtClean="0"/>
              <a:t> of the random function?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Randomization</a:t>
            </a:r>
            <a:endParaRPr lang="en-US" sz="32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280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3250" t="24063" r="45519" b="18646"/>
          <a:stretch>
            <a:fillRect/>
          </a:stretch>
        </p:blipFill>
        <p:spPr bwMode="auto">
          <a:xfrm>
            <a:off x="1295400" y="1981200"/>
            <a:ext cx="5949696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Randomization</a:t>
            </a:r>
            <a:endParaRPr lang="en-US" sz="32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28600" y="1981200"/>
            <a:ext cx="8915400" cy="4876800"/>
          </a:xfrm>
        </p:spPr>
        <p:txBody>
          <a:bodyPr/>
          <a:lstStyle/>
          <a:p>
            <a:pPr eaLnBrk="1" hangingPunct="1">
              <a:buNone/>
            </a:pPr>
            <a:r>
              <a:rPr lang="en-IN" dirty="0" smtClean="0"/>
              <a:t>	How to check the </a:t>
            </a:r>
            <a:r>
              <a:rPr lang="en-IN" b="1" u="sng" dirty="0" smtClean="0"/>
              <a:t>goodness</a:t>
            </a:r>
            <a:r>
              <a:rPr lang="en-IN" dirty="0" smtClean="0"/>
              <a:t> of the random function?</a:t>
            </a:r>
          </a:p>
          <a:p>
            <a:pPr eaLnBrk="1" hangingPunct="1">
              <a:buNone/>
            </a:pPr>
            <a:endParaRPr lang="en-IN" dirty="0" smtClean="0"/>
          </a:p>
          <a:p>
            <a:pPr eaLnBrk="1" hangingPunct="1">
              <a:buNone/>
            </a:pPr>
            <a:r>
              <a:rPr lang="en-IN" dirty="0" smtClean="0">
                <a:solidFill>
                  <a:srgbClr val="FF0000"/>
                </a:solidFill>
              </a:rPr>
              <a:t>import </a:t>
            </a:r>
            <a:r>
              <a:rPr lang="en-IN" dirty="0" err="1" smtClean="0">
                <a:solidFill>
                  <a:srgbClr val="FF0000"/>
                </a:solidFill>
              </a:rPr>
              <a:t>matplotlib.pyplot</a:t>
            </a:r>
            <a:r>
              <a:rPr lang="en-IN" dirty="0" smtClean="0">
                <a:solidFill>
                  <a:srgbClr val="FF0000"/>
                </a:solidFill>
              </a:rPr>
              <a:t> as </a:t>
            </a:r>
            <a:r>
              <a:rPr lang="en-IN" dirty="0" err="1" smtClean="0">
                <a:solidFill>
                  <a:srgbClr val="FF0000"/>
                </a:solidFill>
              </a:rPr>
              <a:t>plt</a:t>
            </a:r>
            <a:endParaRPr lang="en-IN" dirty="0" smtClean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en-IN" dirty="0" smtClean="0">
                <a:solidFill>
                  <a:srgbClr val="FF0000"/>
                </a:solidFill>
              </a:rPr>
              <a:t>import random</a:t>
            </a:r>
          </a:p>
          <a:p>
            <a:pPr eaLnBrk="1" hangingPunct="1">
              <a:buNone/>
            </a:pPr>
            <a:r>
              <a:rPr lang="en-IN" dirty="0" err="1" smtClean="0">
                <a:solidFill>
                  <a:srgbClr val="FF0000"/>
                </a:solidFill>
              </a:rPr>
              <a:t>plt.plot</a:t>
            </a:r>
            <a:r>
              <a:rPr lang="en-IN" dirty="0" smtClean="0">
                <a:solidFill>
                  <a:srgbClr val="FF0000"/>
                </a:solidFill>
              </a:rPr>
              <a:t>(</a:t>
            </a:r>
            <a:r>
              <a:rPr lang="en-IN" dirty="0" err="1" smtClean="0">
                <a:solidFill>
                  <a:srgbClr val="FF0000"/>
                </a:solidFill>
              </a:rPr>
              <a:t>random.sample</a:t>
            </a:r>
            <a:r>
              <a:rPr lang="en-IN" dirty="0" smtClean="0">
                <a:solidFill>
                  <a:srgbClr val="FF0000"/>
                </a:solidFill>
              </a:rPr>
              <a:t>(</a:t>
            </a:r>
            <a:r>
              <a:rPr lang="en-IN" dirty="0" err="1" smtClean="0">
                <a:solidFill>
                  <a:srgbClr val="FF0000"/>
                </a:solidFill>
              </a:rPr>
              <a:t>xrange</a:t>
            </a:r>
            <a:r>
              <a:rPr lang="en-IN" dirty="0" smtClean="0">
                <a:solidFill>
                  <a:srgbClr val="FF0000"/>
                </a:solidFill>
              </a:rPr>
              <a:t>(100), 100), '</a:t>
            </a:r>
            <a:r>
              <a:rPr lang="en-IN" dirty="0" err="1" smtClean="0">
                <a:solidFill>
                  <a:srgbClr val="FF0000"/>
                </a:solidFill>
              </a:rPr>
              <a:t>ro</a:t>
            </a:r>
            <a:r>
              <a:rPr lang="en-IN" dirty="0" smtClean="0">
                <a:solidFill>
                  <a:srgbClr val="FF0000"/>
                </a:solidFill>
              </a:rPr>
              <a:t>')</a:t>
            </a:r>
          </a:p>
          <a:p>
            <a:pPr eaLnBrk="1" hangingPunct="1">
              <a:buNone/>
            </a:pPr>
            <a:r>
              <a:rPr lang="en-IN" dirty="0" err="1" smtClean="0">
                <a:solidFill>
                  <a:srgbClr val="FF0000"/>
                </a:solidFill>
              </a:rPr>
              <a:t>plt.show</a:t>
            </a:r>
            <a:r>
              <a:rPr lang="en-IN" dirty="0" smtClean="0">
                <a:solidFill>
                  <a:srgbClr val="FF0000"/>
                </a:solidFill>
              </a:rPr>
              <a:t>()</a:t>
            </a:r>
          </a:p>
          <a:p>
            <a:pPr eaLnBrk="1" hangingPunct="1">
              <a:buNone/>
            </a:pPr>
            <a:endParaRPr lang="en-I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Optimization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Optimization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/>
            <a:r>
              <a:rPr lang="en-IN" dirty="0" smtClean="0"/>
              <a:t>Definition of </a:t>
            </a:r>
            <a:r>
              <a:rPr lang="en-IN" b="1" dirty="0" smtClean="0"/>
              <a:t>optimization</a:t>
            </a:r>
            <a:r>
              <a:rPr lang="en-IN" dirty="0" smtClean="0"/>
              <a:t>: </a:t>
            </a:r>
          </a:p>
          <a:p>
            <a:pPr eaLnBrk="1" hangingPunct="1">
              <a:buNone/>
            </a:pPr>
            <a:r>
              <a:rPr lang="en-IN" dirty="0" smtClean="0"/>
              <a:t>	An act, process, or methodology of making something (as a design, system or decision) as fully perfect, functional or effective as much as possible.</a:t>
            </a:r>
          </a:p>
          <a:p>
            <a:pPr eaLnBrk="1" hangingPunct="1">
              <a:buNone/>
            </a:pPr>
            <a:r>
              <a:rPr lang="en-IN" dirty="0" smtClean="0"/>
              <a:t>	Specifically the mathematical procedures (as finding the minimum/maximum of a function) involved in this.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Parameter Selection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Parameter Selection</a:t>
            </a:r>
          </a:p>
        </p:txBody>
      </p:sp>
      <p:pic>
        <p:nvPicPr>
          <p:cNvPr id="9523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362200"/>
            <a:ext cx="8131650" cy="3738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Parameter Selection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>
              <a:buNone/>
            </a:pPr>
            <a:r>
              <a:rPr lang="en-IN" b="1" dirty="0" smtClean="0"/>
              <a:t>Example:</a:t>
            </a:r>
          </a:p>
          <a:p>
            <a:pPr eaLnBrk="1" hangingPunct="1">
              <a:buNone/>
            </a:pPr>
            <a:r>
              <a:rPr lang="en-IN" sz="2400" b="1" dirty="0" smtClean="0"/>
              <a:t>f(x) = x1 + x2 + x3 + x4 + x5 + x6 + x7 + x8</a:t>
            </a:r>
          </a:p>
          <a:p>
            <a:pPr eaLnBrk="1" hangingPunct="1">
              <a:buNone/>
            </a:pPr>
            <a:r>
              <a:rPr lang="en-IN" sz="2400" dirty="0" smtClean="0"/>
              <a:t>x1 = [ 10, 100],		x2 = [-9, 0]</a:t>
            </a:r>
          </a:p>
          <a:p>
            <a:pPr eaLnBrk="1" hangingPunct="1">
              <a:buNone/>
            </a:pPr>
            <a:r>
              <a:rPr lang="en-IN" sz="2400" dirty="0" smtClean="0"/>
              <a:t>x3 = [ -50, -10],		x4 = [-20, -10]</a:t>
            </a:r>
          </a:p>
          <a:p>
            <a:pPr eaLnBrk="1" hangingPunct="1">
              <a:buNone/>
            </a:pPr>
            <a:r>
              <a:rPr lang="en-IN" sz="2400" dirty="0" smtClean="0"/>
              <a:t>x5 = [ 0, 1],			x5 = [0.1, 0.5]</a:t>
            </a:r>
          </a:p>
          <a:p>
            <a:pPr eaLnBrk="1" hangingPunct="1">
              <a:buNone/>
            </a:pPr>
            <a:r>
              <a:rPr lang="en-IN" sz="2400" dirty="0" smtClean="0"/>
              <a:t>x7 = [ -1, 0],			x6 = [-5.0, -1.0]</a:t>
            </a:r>
          </a:p>
          <a:p>
            <a:pPr eaLnBrk="1" hangingPunct="1">
              <a:buNone/>
            </a:pPr>
            <a:endParaRPr lang="en-IN" sz="2400" dirty="0" smtClean="0"/>
          </a:p>
          <a:p>
            <a:pPr eaLnBrk="1" hangingPunct="1">
              <a:buNone/>
            </a:pPr>
            <a:r>
              <a:rPr lang="en-IN" sz="2400" b="1" dirty="0" smtClean="0"/>
              <a:t>Objective:</a:t>
            </a:r>
            <a:r>
              <a:rPr lang="en-IN" sz="2400" dirty="0" smtClean="0"/>
              <a:t> </a:t>
            </a:r>
          </a:p>
          <a:p>
            <a:pPr eaLnBrk="1" hangingPunct="1">
              <a:buNone/>
            </a:pPr>
            <a:r>
              <a:rPr lang="en-IN" sz="2400" dirty="0" smtClean="0"/>
              <a:t>What are the values of parameters gives f(x) minimum value?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150938" y="236538"/>
            <a:ext cx="7793037" cy="525462"/>
          </a:xfrm>
        </p:spPr>
        <p:txBody>
          <a:bodyPr/>
          <a:lstStyle/>
          <a:p>
            <a:pPr eaLnBrk="1" hangingPunct="1">
              <a:defRPr/>
            </a:pPr>
            <a:r>
              <a:rPr lang="en-IN" sz="3200" b="1" dirty="0" smtClean="0">
                <a:solidFill>
                  <a:schemeClr val="tx2">
                    <a:lumMod val="75000"/>
                  </a:schemeClr>
                </a:solidFill>
              </a:rPr>
              <a:t>Optimization using Randomization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1143000" y="967273"/>
            <a:ext cx="7696200" cy="5662127"/>
            <a:chOff x="1143000" y="967273"/>
            <a:chExt cx="7696200" cy="5662127"/>
          </a:xfrm>
        </p:grpSpPr>
        <p:sp>
          <p:nvSpPr>
            <p:cNvPr id="5" name="AutoShape 8"/>
            <p:cNvSpPr>
              <a:spLocks noChangeArrowheads="1"/>
            </p:cNvSpPr>
            <p:nvPr/>
          </p:nvSpPr>
          <p:spPr bwMode="auto">
            <a:xfrm>
              <a:off x="1143000" y="2438400"/>
              <a:ext cx="5410200" cy="503853"/>
            </a:xfrm>
            <a:prstGeom prst="roundRect">
              <a:avLst>
                <a:gd name="adj" fmla="val 306"/>
              </a:avLst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GB" sz="2000" b="1" u="none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X = Generate random set of parameters</a:t>
              </a:r>
              <a:endParaRPr lang="en-GB" sz="2000" b="1" u="none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" name="AutoShape 11"/>
            <p:cNvSpPr>
              <a:spLocks noChangeArrowheads="1"/>
            </p:cNvSpPr>
            <p:nvPr/>
          </p:nvSpPr>
          <p:spPr bwMode="auto">
            <a:xfrm>
              <a:off x="1143000" y="3276601"/>
              <a:ext cx="5410200" cy="457200"/>
            </a:xfrm>
            <a:prstGeom prst="roundRect">
              <a:avLst>
                <a:gd name="adj" fmla="val 306"/>
              </a:avLst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GB" sz="2000" b="1" u="none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Calculate </a:t>
              </a:r>
              <a:r>
                <a:rPr lang="en-GB" sz="2000" b="1" u="none" dirty="0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 fitness value for </a:t>
              </a:r>
              <a:r>
                <a:rPr lang="en-GB" sz="2000" b="1" u="none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  <a:endParaRPr lang="en-GB" sz="2000" b="1" u="none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Down Arrow 23"/>
            <p:cNvSpPr>
              <a:spLocks noChangeArrowheads="1"/>
            </p:cNvSpPr>
            <p:nvPr/>
          </p:nvSpPr>
          <p:spPr bwMode="auto">
            <a:xfrm>
              <a:off x="3962400" y="2971800"/>
              <a:ext cx="152400" cy="25192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en-IN" sz="2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" name="Down Arrow 24"/>
            <p:cNvSpPr>
              <a:spLocks noChangeArrowheads="1"/>
            </p:cNvSpPr>
            <p:nvPr/>
          </p:nvSpPr>
          <p:spPr bwMode="auto">
            <a:xfrm>
              <a:off x="3962400" y="3733800"/>
              <a:ext cx="152400" cy="25192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en-IN" sz="2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Flowchart: Decision 25"/>
            <p:cNvSpPr>
              <a:spLocks noChangeArrowheads="1"/>
            </p:cNvSpPr>
            <p:nvPr/>
          </p:nvSpPr>
          <p:spPr bwMode="auto">
            <a:xfrm>
              <a:off x="2743200" y="5514392"/>
              <a:ext cx="2667000" cy="1115008"/>
            </a:xfrm>
            <a:prstGeom prst="flowChartDecision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 algn="ctr"/>
              <a:r>
                <a:rPr lang="en-IN" sz="2000" b="1" u="none" dirty="0" smtClean="0">
                  <a:latin typeface="Times New Roman" pitchFamily="18" charset="0"/>
                  <a:cs typeface="Times New Roman" pitchFamily="18" charset="0"/>
                </a:rPr>
                <a:t>STOP </a:t>
              </a:r>
              <a:endParaRPr lang="en-IN" sz="2000" b="1" u="none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IN" sz="2000" b="1" u="none" dirty="0">
                  <a:latin typeface="Times New Roman" pitchFamily="18" charset="0"/>
                  <a:cs typeface="Times New Roman" pitchFamily="18" charset="0"/>
                </a:rPr>
                <a:t>Condition</a:t>
              </a:r>
            </a:p>
          </p:txBody>
        </p:sp>
        <p:cxnSp>
          <p:nvCxnSpPr>
            <p:cNvPr id="11" name="Elbow Connector 28"/>
            <p:cNvCxnSpPr>
              <a:cxnSpLocks noChangeShapeType="1"/>
              <a:stCxn id="9" idx="1"/>
              <a:endCxn id="5" idx="1"/>
            </p:cNvCxnSpPr>
            <p:nvPr/>
          </p:nvCxnSpPr>
          <p:spPr bwMode="auto">
            <a:xfrm rot="10800000">
              <a:off x="1143000" y="2690328"/>
              <a:ext cx="1600200" cy="3381569"/>
            </a:xfrm>
            <a:prstGeom prst="bentConnector3">
              <a:avLst>
                <a:gd name="adj1" fmla="val 114286"/>
              </a:avLst>
            </a:prstGeom>
            <a:noFill/>
            <a:ln w="28575" algn="ctr">
              <a:solidFill>
                <a:schemeClr val="tx1"/>
              </a:solidFill>
              <a:miter lim="800000"/>
              <a:headEnd/>
              <a:tailEnd type="arrow" w="med" len="med"/>
            </a:ln>
          </p:spPr>
        </p:cxnSp>
        <p:cxnSp>
          <p:nvCxnSpPr>
            <p:cNvPr id="12" name="Straight Arrow Connector 31"/>
            <p:cNvCxnSpPr>
              <a:cxnSpLocks noChangeShapeType="1"/>
              <a:stCxn id="9" idx="3"/>
              <a:endCxn id="13" idx="1"/>
            </p:cNvCxnSpPr>
            <p:nvPr/>
          </p:nvCxnSpPr>
          <p:spPr bwMode="auto">
            <a:xfrm flipV="1">
              <a:off x="5410200" y="6062566"/>
              <a:ext cx="609600" cy="9330"/>
            </a:xfrm>
            <a:prstGeom prst="straightConnector1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 type="arrow" w="med" len="med"/>
            </a:ln>
          </p:spPr>
        </p:cxnSp>
        <p:sp>
          <p:nvSpPr>
            <p:cNvPr id="13" name="AutoShape 15"/>
            <p:cNvSpPr>
              <a:spLocks noChangeArrowheads="1"/>
            </p:cNvSpPr>
            <p:nvPr/>
          </p:nvSpPr>
          <p:spPr bwMode="auto">
            <a:xfrm>
              <a:off x="6019800" y="5791200"/>
              <a:ext cx="2819400" cy="542731"/>
            </a:xfrm>
            <a:prstGeom prst="roundRect">
              <a:avLst>
                <a:gd name="adj" fmla="val 306"/>
              </a:avLst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GB" sz="2000" b="1" u="none" dirty="0">
                  <a:latin typeface="Times New Roman" pitchFamily="18" charset="0"/>
                  <a:cs typeface="Times New Roman" pitchFamily="18" charset="0"/>
                </a:rPr>
                <a:t>Return</a:t>
              </a:r>
              <a:r>
                <a:rPr lang="en-GB" sz="2000" b="1" u="none" dirty="0">
                  <a:solidFill>
                    <a:srgbClr val="008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GB" sz="2000" b="1" u="none" dirty="0" err="1" smtClean="0">
                  <a:solidFill>
                    <a:srgbClr val="008000"/>
                  </a:solidFill>
                  <a:latin typeface="Times New Roman" pitchFamily="18" charset="0"/>
                  <a:cs typeface="Times New Roman" pitchFamily="18" charset="0"/>
                </a:rPr>
                <a:t>BestParameter</a:t>
              </a:r>
              <a:endParaRPr lang="en-GB" sz="2000" b="1" u="none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" name="TextBox 33"/>
            <p:cNvSpPr txBox="1">
              <a:spLocks noChangeArrowheads="1"/>
            </p:cNvSpPr>
            <p:nvPr/>
          </p:nvSpPr>
          <p:spPr bwMode="auto">
            <a:xfrm>
              <a:off x="2209800" y="5638800"/>
              <a:ext cx="49885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 sz="2000" b="1" u="none" dirty="0">
                  <a:latin typeface="Times New Roman" pitchFamily="18" charset="0"/>
                  <a:cs typeface="Times New Roman" pitchFamily="18" charset="0"/>
                </a:rPr>
                <a:t>No</a:t>
              </a:r>
            </a:p>
          </p:txBody>
        </p:sp>
        <p:sp>
          <p:nvSpPr>
            <p:cNvPr id="15" name="TextBox 34"/>
            <p:cNvSpPr txBox="1">
              <a:spLocks noChangeArrowheads="1"/>
            </p:cNvSpPr>
            <p:nvPr/>
          </p:nvSpPr>
          <p:spPr bwMode="auto">
            <a:xfrm>
              <a:off x="5486400" y="4267200"/>
              <a:ext cx="55540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 sz="2000" b="1" u="none" dirty="0">
                  <a:latin typeface="Times New Roman" pitchFamily="18" charset="0"/>
                  <a:cs typeface="Times New Roman" pitchFamily="18" charset="0"/>
                </a:rPr>
                <a:t>Yes</a:t>
              </a:r>
            </a:p>
          </p:txBody>
        </p:sp>
        <p:sp>
          <p:nvSpPr>
            <p:cNvPr id="16" name="Flowchart: Decision 25"/>
            <p:cNvSpPr>
              <a:spLocks noChangeArrowheads="1"/>
            </p:cNvSpPr>
            <p:nvPr/>
          </p:nvSpPr>
          <p:spPr bwMode="auto">
            <a:xfrm>
              <a:off x="2895600" y="4038600"/>
              <a:ext cx="2286000" cy="1219200"/>
            </a:xfrm>
            <a:prstGeom prst="flowChartDecision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 algn="ctr"/>
              <a:r>
                <a:rPr lang="en-IN" sz="2000" b="1" u="none" dirty="0" smtClean="0">
                  <a:latin typeface="Times New Roman" pitchFamily="18" charset="0"/>
                  <a:cs typeface="Times New Roman" pitchFamily="18" charset="0"/>
                </a:rPr>
                <a:t>If fitness &lt; </a:t>
              </a:r>
            </a:p>
            <a:p>
              <a:pPr algn="ctr"/>
              <a:r>
                <a:rPr lang="en-IN" sz="2000" b="1" u="none" dirty="0" err="1" smtClean="0">
                  <a:latin typeface="Times New Roman" pitchFamily="18" charset="0"/>
                  <a:cs typeface="Times New Roman" pitchFamily="18" charset="0"/>
                </a:rPr>
                <a:t>BestFitness</a:t>
              </a:r>
              <a:endParaRPr lang="en-IN" sz="2000" b="1" u="none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" name="AutoShape 15"/>
            <p:cNvSpPr>
              <a:spLocks noChangeArrowheads="1"/>
            </p:cNvSpPr>
            <p:nvPr/>
          </p:nvSpPr>
          <p:spPr bwMode="auto">
            <a:xfrm>
              <a:off x="6477000" y="4419600"/>
              <a:ext cx="2362200" cy="457201"/>
            </a:xfrm>
            <a:prstGeom prst="roundRect">
              <a:avLst>
                <a:gd name="adj" fmla="val 306"/>
              </a:avLst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GB" sz="2000" b="1" u="none" dirty="0" err="1" smtClean="0">
                  <a:solidFill>
                    <a:srgbClr val="008000"/>
                  </a:solidFill>
                  <a:latin typeface="Times New Roman" pitchFamily="18" charset="0"/>
                  <a:cs typeface="Times New Roman" pitchFamily="18" charset="0"/>
                </a:rPr>
                <a:t>BestParameter</a:t>
              </a:r>
              <a:r>
                <a:rPr lang="en-GB" sz="2000" b="1" u="none" dirty="0" smtClean="0">
                  <a:solidFill>
                    <a:srgbClr val="008000"/>
                  </a:solidFill>
                  <a:latin typeface="Times New Roman" pitchFamily="18" charset="0"/>
                  <a:cs typeface="Times New Roman" pitchFamily="18" charset="0"/>
                </a:rPr>
                <a:t> = </a:t>
              </a:r>
              <a:r>
                <a:rPr lang="en-GB" sz="2000" b="1" u="none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  <p:cxnSp>
          <p:nvCxnSpPr>
            <p:cNvPr id="18" name="Straight Arrow Connector 31"/>
            <p:cNvCxnSpPr>
              <a:cxnSpLocks noChangeShapeType="1"/>
              <a:stCxn id="16" idx="3"/>
              <a:endCxn id="17" idx="1"/>
            </p:cNvCxnSpPr>
            <p:nvPr/>
          </p:nvCxnSpPr>
          <p:spPr bwMode="auto">
            <a:xfrm>
              <a:off x="5181600" y="4648200"/>
              <a:ext cx="1295400" cy="1"/>
            </a:xfrm>
            <a:prstGeom prst="straightConnector1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 type="arrow" w="med" len="med"/>
            </a:ln>
          </p:spPr>
        </p:cxnSp>
        <p:cxnSp>
          <p:nvCxnSpPr>
            <p:cNvPr id="19" name="Elbow Connector 28"/>
            <p:cNvCxnSpPr>
              <a:cxnSpLocks noChangeShapeType="1"/>
              <a:stCxn id="17" idx="2"/>
              <a:endCxn id="46" idx="3"/>
            </p:cNvCxnSpPr>
            <p:nvPr/>
          </p:nvCxnSpPr>
          <p:spPr bwMode="auto">
            <a:xfrm rot="5400000">
              <a:off x="5608087" y="3383514"/>
              <a:ext cx="556726" cy="3543300"/>
            </a:xfrm>
            <a:prstGeom prst="bentConnector2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 type="arrow" w="med" len="med"/>
            </a:ln>
          </p:spPr>
        </p:cxnSp>
        <p:sp>
          <p:nvSpPr>
            <p:cNvPr id="20" name="TextBox 34"/>
            <p:cNvSpPr txBox="1">
              <a:spLocks noChangeArrowheads="1"/>
            </p:cNvSpPr>
            <p:nvPr/>
          </p:nvSpPr>
          <p:spPr bwMode="auto">
            <a:xfrm>
              <a:off x="5410200" y="5638800"/>
              <a:ext cx="55540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 sz="2000" b="1" u="none" dirty="0">
                  <a:latin typeface="Times New Roman" pitchFamily="18" charset="0"/>
                  <a:cs typeface="Times New Roman" pitchFamily="18" charset="0"/>
                </a:rPr>
                <a:t>Yes</a:t>
              </a:r>
            </a:p>
          </p:txBody>
        </p:sp>
        <p:sp>
          <p:nvSpPr>
            <p:cNvPr id="21" name="TextBox 20"/>
            <p:cNvSpPr txBox="1">
              <a:spLocks noChangeArrowheads="1"/>
            </p:cNvSpPr>
            <p:nvPr/>
          </p:nvSpPr>
          <p:spPr bwMode="auto">
            <a:xfrm>
              <a:off x="3429000" y="5181600"/>
              <a:ext cx="49885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 sz="2000" b="1" u="none" dirty="0">
                  <a:latin typeface="Times New Roman" pitchFamily="18" charset="0"/>
                  <a:cs typeface="Times New Roman" pitchFamily="18" charset="0"/>
                </a:rPr>
                <a:t>No</a:t>
              </a: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3048000" y="967273"/>
              <a:ext cx="19812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N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rPr>
                <a:t>Start</a:t>
              </a:r>
            </a:p>
          </p:txBody>
        </p:sp>
        <p:sp>
          <p:nvSpPr>
            <p:cNvPr id="23" name="AutoShape 15"/>
            <p:cNvSpPr>
              <a:spLocks noChangeArrowheads="1"/>
            </p:cNvSpPr>
            <p:nvPr/>
          </p:nvSpPr>
          <p:spPr bwMode="auto">
            <a:xfrm>
              <a:off x="1143000" y="1828800"/>
              <a:ext cx="5410200" cy="457200"/>
            </a:xfrm>
            <a:prstGeom prst="roundRect">
              <a:avLst>
                <a:gd name="adj" fmla="val 306"/>
              </a:avLst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GB" sz="2000" b="1" u="none" dirty="0" err="1" smtClean="0">
                  <a:solidFill>
                    <a:srgbClr val="008000"/>
                  </a:solidFill>
                  <a:latin typeface="Times New Roman" pitchFamily="18" charset="0"/>
                  <a:cs typeface="Times New Roman" pitchFamily="18" charset="0"/>
                </a:rPr>
                <a:t>BestFitness</a:t>
              </a:r>
              <a:r>
                <a:rPr lang="en-GB" sz="2000" b="1" u="none" dirty="0" smtClean="0">
                  <a:solidFill>
                    <a:srgbClr val="008000"/>
                  </a:solidFill>
                  <a:latin typeface="Times New Roman" pitchFamily="18" charset="0"/>
                  <a:cs typeface="Times New Roman" pitchFamily="18" charset="0"/>
                </a:rPr>
                <a:t> = 9999;   </a:t>
              </a:r>
              <a:r>
                <a:rPr lang="en-GB" sz="2000" b="1" u="none" dirty="0" err="1" smtClean="0">
                  <a:solidFill>
                    <a:srgbClr val="008000"/>
                  </a:solidFill>
                  <a:latin typeface="Times New Roman" pitchFamily="18" charset="0"/>
                  <a:cs typeface="Times New Roman" pitchFamily="18" charset="0"/>
                </a:rPr>
                <a:t>BestParameter</a:t>
              </a:r>
              <a:r>
                <a:rPr lang="en-GB" sz="2000" b="1" u="none" dirty="0" smtClean="0">
                  <a:solidFill>
                    <a:srgbClr val="008000"/>
                  </a:solidFill>
                  <a:latin typeface="Times New Roman" pitchFamily="18" charset="0"/>
                  <a:cs typeface="Times New Roman" pitchFamily="18" charset="0"/>
                </a:rPr>
                <a:t> = None</a:t>
              </a:r>
            </a:p>
          </p:txBody>
        </p:sp>
        <p:sp>
          <p:nvSpPr>
            <p:cNvPr id="24" name="Down Arrow 23"/>
            <p:cNvSpPr>
              <a:spLocks noChangeArrowheads="1"/>
            </p:cNvSpPr>
            <p:nvPr/>
          </p:nvSpPr>
          <p:spPr bwMode="auto">
            <a:xfrm>
              <a:off x="3962400" y="1500673"/>
              <a:ext cx="152400" cy="25192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en-IN" sz="2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6" name="Down Arrow 24"/>
            <p:cNvSpPr>
              <a:spLocks noChangeArrowheads="1"/>
            </p:cNvSpPr>
            <p:nvPr/>
          </p:nvSpPr>
          <p:spPr bwMode="auto">
            <a:xfrm>
              <a:off x="3962400" y="5257800"/>
              <a:ext cx="152400" cy="25192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en-IN" sz="200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0600"/>
          </a:xfrm>
        </p:spPr>
        <p:txBody>
          <a:bodyPr/>
          <a:lstStyle/>
          <a:p>
            <a:pPr eaLnBrk="1" hangingPunct="1"/>
            <a:r>
              <a:rPr lang="en-US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Most Important</a:t>
            </a:r>
          </a:p>
        </p:txBody>
      </p:sp>
      <p:sp>
        <p:nvSpPr>
          <p:cNvPr id="9220" name="Content Placeholder 2"/>
          <p:cNvSpPr>
            <a:spLocks noGrp="1"/>
          </p:cNvSpPr>
          <p:nvPr>
            <p:ph sz="quarter" idx="1"/>
          </p:nvPr>
        </p:nvSpPr>
        <p:spPr>
          <a:xfrm>
            <a:off x="0" y="990600"/>
            <a:ext cx="9144000" cy="5867400"/>
          </a:xfrm>
        </p:spPr>
        <p:txBody>
          <a:bodyPr/>
          <a:lstStyle/>
          <a:p>
            <a:pPr algn="ctr" eaLnBrk="1" hangingPunct="1">
              <a:buFont typeface="Wingdings 2" pitchFamily="18" charset="2"/>
              <a:buNone/>
            </a:pPr>
            <a:endParaRPr lang="en-US" sz="8000" b="1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eaLnBrk="1" hangingPunct="1">
              <a:buFont typeface="Wingdings 2" pitchFamily="18" charset="2"/>
              <a:buNone/>
            </a:pPr>
            <a:r>
              <a:rPr lang="en-US" sz="8000" b="1" u="sng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Learning by Doing</a:t>
            </a:r>
            <a:endParaRPr lang="en-US" sz="8000" b="1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150938" y="236538"/>
            <a:ext cx="7793037" cy="1287462"/>
          </a:xfrm>
        </p:spPr>
        <p:txBody>
          <a:bodyPr/>
          <a:lstStyle/>
          <a:p>
            <a:pPr eaLnBrk="1" hangingPunct="1">
              <a:defRPr/>
            </a:pPr>
            <a:r>
              <a:rPr lang="en-IN" sz="3200" b="1" dirty="0" smtClean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IN" sz="3200" b="1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IN" sz="3200" b="1" dirty="0" smtClean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IN" sz="3200" b="1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IN" sz="3200" b="1" dirty="0" smtClean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IN" sz="3200" b="1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IN" sz="3200" b="1" dirty="0" smtClean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IN" sz="3200" b="1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IN" sz="3200" b="1" dirty="0" smtClean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IN" sz="3200" b="1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IN" sz="3200" b="1" dirty="0" smtClean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IN" sz="3200" b="1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IN" sz="3200" b="1" dirty="0" smtClean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IN" sz="3200" b="1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IN" sz="3200" b="1" dirty="0" smtClean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IN" sz="3200" b="1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IN" sz="3200" b="1" dirty="0" smtClean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IN" sz="3200" b="1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IN" sz="3200" b="1" dirty="0" smtClean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IN" sz="3200" b="1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IN" sz="3200" b="1" dirty="0" smtClean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IN" sz="3200" b="1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IN" sz="3200" b="1" dirty="0" smtClean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IN" sz="3200" b="1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IN" sz="3200" b="1" dirty="0" smtClean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IN" sz="3200" b="1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IN" sz="3200" b="1" dirty="0" smtClean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IN" sz="3200" b="1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IN" sz="3200" b="1" dirty="0" smtClean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IN" sz="3200" b="1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IN" sz="3200" b="1" dirty="0" smtClean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IN" sz="3200" b="1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IN" sz="3200" b="1" dirty="0" smtClean="0">
                <a:solidFill>
                  <a:srgbClr val="FF0000"/>
                </a:solidFill>
              </a:rPr>
              <a:t>Python Implementation</a:t>
            </a:r>
            <a:r>
              <a:rPr lang="en-IN" sz="3200" b="1" dirty="0" smtClean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IN" sz="3200" b="1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IN" sz="3200" b="1" dirty="0" smtClean="0">
                <a:solidFill>
                  <a:schemeClr val="tx2">
                    <a:lumMod val="75000"/>
                  </a:schemeClr>
                </a:solidFill>
              </a:rPr>
              <a:t>Optimization using Randomization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/>
            <a:r>
              <a:rPr lang="en-IN" sz="2800" dirty="0" smtClean="0"/>
              <a:t>Go to “</a:t>
            </a:r>
            <a:r>
              <a:rPr lang="en-IN" sz="2800" b="1" dirty="0" smtClean="0"/>
              <a:t>Python Optimization Programs</a:t>
            </a:r>
            <a:r>
              <a:rPr lang="en-IN" sz="2800" dirty="0" smtClean="0"/>
              <a:t>”</a:t>
            </a:r>
          </a:p>
          <a:p>
            <a:pPr eaLnBrk="1" hangingPunct="1">
              <a:buNone/>
            </a:pPr>
            <a:r>
              <a:rPr lang="en-IN" sz="2800" dirty="0" smtClean="0"/>
              <a:t>	</a:t>
            </a:r>
          </a:p>
          <a:p>
            <a:pPr eaLnBrk="1" hangingPunct="1">
              <a:buNone/>
            </a:pPr>
            <a:r>
              <a:rPr lang="en-IN" sz="2800" b="1" dirty="0" smtClean="0">
                <a:solidFill>
                  <a:srgbClr val="002E22"/>
                </a:solidFill>
              </a:rPr>
              <a:t>	01-Random Chromosome.py</a:t>
            </a:r>
          </a:p>
          <a:p>
            <a:pPr eaLnBrk="1" hangingPunct="1">
              <a:buNone/>
            </a:pPr>
            <a:endParaRPr lang="en-IN" sz="2800" b="1" dirty="0" smtClean="0">
              <a:solidFill>
                <a:srgbClr val="002E22"/>
              </a:solidFill>
            </a:endParaRPr>
          </a:p>
          <a:p>
            <a:pPr eaLnBrk="1" hangingPunct="1">
              <a:buNone/>
            </a:pPr>
            <a:r>
              <a:rPr lang="en-IN" sz="2800" b="1" dirty="0" smtClean="0">
                <a:solidFill>
                  <a:srgbClr val="002E22"/>
                </a:solidFill>
              </a:rPr>
              <a:t>	02-Random Optimization.py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b="1" dirty="0" smtClean="0">
                <a:solidFill>
                  <a:srgbClr val="FF0000"/>
                </a:solidFill>
              </a:rPr>
              <a:t>Assignment – 4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sz="3600" b="1" dirty="0" smtClean="0">
                <a:solidFill>
                  <a:srgbClr val="FF0000"/>
                </a:solidFill>
              </a:rPr>
              <a:t>Optimize using Randomization </a:t>
            </a:r>
            <a:endParaRPr lang="en-US" b="1" dirty="0" smtClean="0">
              <a:solidFill>
                <a:srgbClr val="FF0000"/>
              </a:solidFill>
            </a:endParaRP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/>
            <a:r>
              <a:rPr lang="en-IN" sz="2800" dirty="0" smtClean="0"/>
              <a:t>Minimize the </a:t>
            </a:r>
            <a:r>
              <a:rPr lang="en-IN" sz="2800" dirty="0" err="1" smtClean="0"/>
              <a:t>Schewel</a:t>
            </a:r>
            <a:r>
              <a:rPr lang="en-IN" sz="2800" dirty="0" smtClean="0"/>
              <a:t> Function</a:t>
            </a:r>
          </a:p>
          <a:p>
            <a:pPr eaLnBrk="1" hangingPunct="1"/>
            <a:endParaRPr lang="en-IN" sz="2800" dirty="0" smtClean="0"/>
          </a:p>
          <a:p>
            <a:pPr eaLnBrk="1" hangingPunct="1"/>
            <a:endParaRPr lang="en-IN" sz="2800" dirty="0" smtClean="0"/>
          </a:p>
          <a:p>
            <a:pPr eaLnBrk="1" hangingPunct="1">
              <a:buNone/>
            </a:pPr>
            <a:r>
              <a:rPr lang="en-IN" sz="2800" dirty="0" smtClean="0"/>
              <a:t>		D 	= 10</a:t>
            </a:r>
          </a:p>
          <a:p>
            <a:pPr eaLnBrk="1" hangingPunct="1">
              <a:buNone/>
            </a:pPr>
            <a:r>
              <a:rPr lang="en-IN" sz="2800" dirty="0" smtClean="0"/>
              <a:t>	Range 	= {-10, 10}     // Real values</a:t>
            </a:r>
          </a:p>
          <a:p>
            <a:pPr eaLnBrk="1" hangingPunct="1">
              <a:buNone/>
            </a:pPr>
            <a:endParaRPr lang="en-IN" sz="2400" b="1" dirty="0" smtClean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en-IN" sz="2400" b="1" dirty="0" smtClean="0">
                <a:solidFill>
                  <a:srgbClr val="FF0000"/>
                </a:solidFill>
              </a:rPr>
              <a:t>Output: List parameters x0, x1, ........ x9 and Min value.</a:t>
            </a:r>
          </a:p>
          <a:p>
            <a:pPr eaLnBrk="1" hangingPunct="1"/>
            <a:endParaRPr lang="en-IN" sz="28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743200"/>
            <a:ext cx="7391400" cy="69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b="1" dirty="0" smtClean="0">
                <a:solidFill>
                  <a:srgbClr val="FF0000"/>
                </a:solidFill>
              </a:rPr>
              <a:t>Assignment – 5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sz="3600" b="1" dirty="0" smtClean="0">
                <a:solidFill>
                  <a:srgbClr val="FF0000"/>
                </a:solidFill>
              </a:rPr>
              <a:t>Optimize using Randomization </a:t>
            </a:r>
            <a:endParaRPr lang="en-US" b="1" dirty="0" smtClean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/>
            <a:r>
              <a:rPr lang="en-IN" sz="2800" dirty="0" smtClean="0"/>
              <a:t>Minimize the </a:t>
            </a:r>
            <a:r>
              <a:rPr lang="en-IN" sz="2800" dirty="0" err="1" smtClean="0"/>
              <a:t>Bohachevsky</a:t>
            </a:r>
            <a:r>
              <a:rPr lang="en-IN" sz="2800" dirty="0" smtClean="0"/>
              <a:t> Function</a:t>
            </a:r>
          </a:p>
          <a:p>
            <a:pPr eaLnBrk="1" hangingPunct="1"/>
            <a:endParaRPr lang="en-IN" sz="2800" dirty="0" smtClean="0"/>
          </a:p>
          <a:p>
            <a:pPr eaLnBrk="1" hangingPunct="1"/>
            <a:endParaRPr lang="en-IN" sz="2800" dirty="0" smtClean="0"/>
          </a:p>
          <a:p>
            <a:pPr eaLnBrk="1" hangingPunct="1"/>
            <a:endParaRPr lang="en-IN" sz="2800" dirty="0" smtClean="0"/>
          </a:p>
          <a:p>
            <a:pPr eaLnBrk="1" hangingPunct="1">
              <a:buNone/>
            </a:pPr>
            <a:r>
              <a:rPr lang="en-IN" sz="2800" dirty="0" smtClean="0"/>
              <a:t>		D 	= 2</a:t>
            </a:r>
          </a:p>
          <a:p>
            <a:pPr eaLnBrk="1" hangingPunct="1">
              <a:buNone/>
            </a:pPr>
            <a:r>
              <a:rPr lang="en-IN" sz="2800" dirty="0" smtClean="0"/>
              <a:t>	Range 	= {-100, 100}</a:t>
            </a:r>
          </a:p>
          <a:p>
            <a:pPr eaLnBrk="1" hangingPunct="1">
              <a:buNone/>
            </a:pPr>
            <a:endParaRPr lang="en-IN" sz="2400" b="1" dirty="0" smtClean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en-IN" sz="2400" b="1" dirty="0" smtClean="0">
                <a:solidFill>
                  <a:srgbClr val="FF0000"/>
                </a:solidFill>
              </a:rPr>
              <a:t>Output: List parameters x1 and x2 and Min value.</a:t>
            </a:r>
          </a:p>
          <a:p>
            <a:pPr eaLnBrk="1" hangingPunct="1"/>
            <a:endParaRPr lang="en-IN" sz="2800" dirty="0" smtClean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1" y="2819400"/>
            <a:ext cx="8686799" cy="672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b="1" dirty="0" smtClean="0">
                <a:solidFill>
                  <a:srgbClr val="FF0000"/>
                </a:solidFill>
              </a:rPr>
              <a:t>Assignment – 6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/>
            <a:r>
              <a:rPr lang="en-IN" sz="2800" dirty="0" smtClean="0"/>
              <a:t>Optimize </a:t>
            </a:r>
            <a:r>
              <a:rPr lang="en-IN" sz="2800" b="1" u="sng" dirty="0" smtClean="0"/>
              <a:t>ten</a:t>
            </a:r>
            <a:r>
              <a:rPr lang="en-IN" sz="2800" dirty="0" smtClean="0"/>
              <a:t> benchmark problems using randomization and draw convergence graph.</a:t>
            </a:r>
          </a:p>
          <a:p>
            <a:pPr eaLnBrk="1" hangingPunct="1">
              <a:buNone/>
            </a:pPr>
            <a:endParaRPr lang="en-IN" sz="2800" dirty="0" smtClean="0"/>
          </a:p>
          <a:p>
            <a:pPr eaLnBrk="1" hangingPunct="1">
              <a:buNone/>
            </a:pPr>
            <a:r>
              <a:rPr lang="en-IN" sz="2800" b="1" dirty="0" smtClean="0"/>
              <a:t>Go to </a:t>
            </a:r>
          </a:p>
          <a:p>
            <a:pPr eaLnBrk="1" hangingPunct="1">
              <a:buNone/>
            </a:pPr>
            <a:r>
              <a:rPr lang="en-IN" sz="2800" b="1" dirty="0" smtClean="0">
                <a:solidFill>
                  <a:srgbClr val="FF0000"/>
                </a:solidFill>
              </a:rPr>
              <a:t>http://bit.ly/SoftComputing-Books</a:t>
            </a:r>
          </a:p>
          <a:p>
            <a:pPr eaLnBrk="1" hangingPunct="1">
              <a:buNone/>
            </a:pPr>
            <a:r>
              <a:rPr lang="en-IN" sz="2800" dirty="0" smtClean="0"/>
              <a:t>Nature-Inspired Optimization Algorithms.pdf</a:t>
            </a:r>
          </a:p>
          <a:p>
            <a:pPr eaLnBrk="1" hangingPunct="1">
              <a:buNone/>
            </a:pPr>
            <a:r>
              <a:rPr lang="en-IN" sz="2800" dirty="0" smtClean="0"/>
              <a:t>Appendix A</a:t>
            </a:r>
          </a:p>
          <a:p>
            <a:pPr eaLnBrk="1" hangingPunct="1">
              <a:buNone/>
            </a:pPr>
            <a:endParaRPr lang="en-IN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Genetic Algorithm</a:t>
            </a:r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44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Genetic Algorithm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/>
            <a:r>
              <a:rPr lang="en-US" dirty="0" smtClean="0"/>
              <a:t>Kids in 1950 and 2016</a:t>
            </a:r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45</a:t>
            </a:fld>
            <a:endParaRPr lang="en-US" smtClean="0"/>
          </a:p>
        </p:txBody>
      </p:sp>
      <p:pic>
        <p:nvPicPr>
          <p:cNvPr id="74754" name="Picture 2" descr="http://www.davidbordwell.net/blog/wp-content/uploads/Kid-and-tv-25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895600"/>
            <a:ext cx="2514600" cy="2952751"/>
          </a:xfrm>
          <a:prstGeom prst="rect">
            <a:avLst/>
          </a:prstGeom>
          <a:noFill/>
        </p:spPr>
      </p:pic>
      <p:pic>
        <p:nvPicPr>
          <p:cNvPr id="74756" name="Picture 4" descr="http://quib.ly/media/admin_upload/little%20boy%20and%20girl%20playing%20with%20mobile%20phones_Snapseed-883_378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3048000"/>
            <a:ext cx="3382977" cy="2286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Genetic Algorithm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/>
            <a:r>
              <a:rPr lang="en-US" dirty="0" smtClean="0"/>
              <a:t>It is a </a:t>
            </a:r>
            <a:r>
              <a:rPr lang="en-US" b="1" u="sng" dirty="0" smtClean="0"/>
              <a:t>heuristic method</a:t>
            </a:r>
            <a:r>
              <a:rPr lang="en-US" dirty="0" smtClean="0"/>
              <a:t> based on Darwin’s theory i.e. </a:t>
            </a:r>
            <a:r>
              <a:rPr lang="en-US" b="1" u="sng" dirty="0" smtClean="0"/>
              <a:t>survival of the fittest</a:t>
            </a:r>
            <a:r>
              <a:rPr lang="en-US" dirty="0" smtClean="0"/>
              <a:t>.</a:t>
            </a:r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46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Genetic Algorithm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/>
            <a:r>
              <a:rPr lang="en-US" dirty="0" smtClean="0"/>
              <a:t>It is a </a:t>
            </a:r>
            <a:r>
              <a:rPr lang="en-US" b="1" u="sng" dirty="0" smtClean="0"/>
              <a:t>heuristic method</a:t>
            </a:r>
            <a:r>
              <a:rPr lang="en-US" dirty="0" smtClean="0"/>
              <a:t> based on Darwin’s theory i.e. </a:t>
            </a:r>
            <a:r>
              <a:rPr lang="en-US" b="1" u="sng" dirty="0" smtClean="0"/>
              <a:t>survival of the fittest</a:t>
            </a:r>
            <a:r>
              <a:rPr lang="en-US" dirty="0" smtClean="0"/>
              <a:t>.</a:t>
            </a:r>
          </a:p>
          <a:p>
            <a:pPr eaLnBrk="1" hangingPunct="1"/>
            <a:r>
              <a:rPr lang="en-US" dirty="0" smtClean="0"/>
              <a:t>Useful when search space is </a:t>
            </a:r>
            <a:r>
              <a:rPr lang="en-US" b="1" u="sng" dirty="0" smtClean="0"/>
              <a:t>very large</a:t>
            </a:r>
            <a:r>
              <a:rPr lang="en-US" dirty="0" smtClean="0"/>
              <a:t> or </a:t>
            </a:r>
            <a:r>
              <a:rPr lang="en-US" b="1" u="sng" dirty="0" smtClean="0"/>
              <a:t>too complex</a:t>
            </a:r>
            <a:r>
              <a:rPr lang="en-US" dirty="0" smtClean="0"/>
              <a:t> for analytic treatment.</a:t>
            </a:r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47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Genetic Algorithm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/>
            <a:r>
              <a:rPr lang="en-US" dirty="0" smtClean="0"/>
              <a:t>It is a </a:t>
            </a:r>
            <a:r>
              <a:rPr lang="en-US" b="1" u="sng" dirty="0" smtClean="0"/>
              <a:t>heuristic method</a:t>
            </a:r>
            <a:r>
              <a:rPr lang="en-US" dirty="0" smtClean="0"/>
              <a:t> based on Darwin’s theory i.e. </a:t>
            </a:r>
            <a:r>
              <a:rPr lang="en-US" b="1" u="sng" dirty="0" smtClean="0"/>
              <a:t>survival of the fittest</a:t>
            </a:r>
            <a:r>
              <a:rPr lang="en-US" dirty="0" smtClean="0"/>
              <a:t>.</a:t>
            </a:r>
          </a:p>
          <a:p>
            <a:pPr eaLnBrk="1" hangingPunct="1"/>
            <a:r>
              <a:rPr lang="en-US" dirty="0" smtClean="0"/>
              <a:t>Useful when search space is </a:t>
            </a:r>
            <a:r>
              <a:rPr lang="en-US" b="1" u="sng" dirty="0" smtClean="0"/>
              <a:t>very large</a:t>
            </a:r>
            <a:r>
              <a:rPr lang="en-US" dirty="0" smtClean="0"/>
              <a:t> or </a:t>
            </a:r>
            <a:r>
              <a:rPr lang="en-US" b="1" u="sng" dirty="0" smtClean="0"/>
              <a:t>too complex</a:t>
            </a:r>
            <a:r>
              <a:rPr lang="en-US" dirty="0" smtClean="0"/>
              <a:t> for analytic treatment.</a:t>
            </a:r>
          </a:p>
          <a:p>
            <a:pPr eaLnBrk="1" hangingPunct="1"/>
            <a:r>
              <a:rPr lang="en-IN" dirty="0" smtClean="0"/>
              <a:t>To search a through a </a:t>
            </a:r>
            <a:r>
              <a:rPr lang="en-IN" b="1" u="sng" dirty="0" smtClean="0"/>
              <a:t>huge combination</a:t>
            </a:r>
            <a:r>
              <a:rPr lang="en-IN" dirty="0" smtClean="0"/>
              <a:t> of </a:t>
            </a:r>
            <a:r>
              <a:rPr lang="en-IN" b="1" u="sng" dirty="0" smtClean="0"/>
              <a:t>parameters</a:t>
            </a:r>
            <a:r>
              <a:rPr lang="en-IN" dirty="0" smtClean="0"/>
              <a:t> to find the best match.</a:t>
            </a:r>
          </a:p>
          <a:p>
            <a:pPr eaLnBrk="1" hangingPunct="1"/>
            <a:endParaRPr lang="en-US" dirty="0" smtClean="0"/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48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Genetic Algorithm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>
              <a:buNone/>
            </a:pPr>
            <a:r>
              <a:rPr lang="en-IN" b="1" dirty="0" smtClean="0"/>
              <a:t>Example:</a:t>
            </a:r>
          </a:p>
          <a:p>
            <a:pPr eaLnBrk="1" hangingPunct="1">
              <a:buNone/>
            </a:pPr>
            <a:r>
              <a:rPr lang="en-IN" dirty="0" smtClean="0"/>
              <a:t>Search through different combinations of materials and designs to </a:t>
            </a:r>
            <a:r>
              <a:rPr lang="en-IN" b="1" u="sng" dirty="0" smtClean="0"/>
              <a:t>find the perfect combination</a:t>
            </a:r>
            <a:r>
              <a:rPr lang="en-IN" dirty="0" smtClean="0"/>
              <a:t> of both which could result in a stronger, lighter and overall, better final product.</a:t>
            </a:r>
            <a:endParaRPr lang="en-IN" b="1" dirty="0" smtClean="0"/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49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Skill Sets Required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/>
            <a:r>
              <a:rPr lang="en-IN" sz="2800" dirty="0" smtClean="0"/>
              <a:t>Good Programming Skills.</a:t>
            </a:r>
          </a:p>
          <a:p>
            <a:pPr eaLnBrk="1" hangingPunct="1"/>
            <a:r>
              <a:rPr lang="en-IN" sz="2800" dirty="0" smtClean="0"/>
              <a:t>Knowledge of any of the programming language (Python, R, </a:t>
            </a:r>
            <a:r>
              <a:rPr lang="en-IN" sz="2800" dirty="0" err="1" smtClean="0"/>
              <a:t>Matlab</a:t>
            </a:r>
            <a:r>
              <a:rPr lang="en-IN" sz="2800" dirty="0" smtClean="0"/>
              <a:t>, Octave)</a:t>
            </a:r>
          </a:p>
          <a:p>
            <a:pPr eaLnBrk="1" hangingPunct="1"/>
            <a:endParaRPr lang="en-IN" sz="2800" dirty="0" smtClean="0"/>
          </a:p>
          <a:p>
            <a:pPr eaLnBrk="1" hangingPunct="1"/>
            <a:r>
              <a:rPr lang="en-IN" sz="2800" b="1" dirty="0" smtClean="0"/>
              <a:t>Basics of Python</a:t>
            </a:r>
            <a:r>
              <a:rPr lang="en-IN" sz="2800" dirty="0" smtClean="0"/>
              <a:t> </a:t>
            </a:r>
          </a:p>
          <a:p>
            <a:pPr eaLnBrk="1" hangingPunct="1">
              <a:buNone/>
            </a:pPr>
            <a:r>
              <a:rPr lang="en-IN" sz="2800" dirty="0" smtClean="0"/>
              <a:t>	http://bit.ly/Rana-Python</a:t>
            </a:r>
          </a:p>
          <a:p>
            <a:pPr eaLnBrk="1" hangingPunct="1"/>
            <a:r>
              <a:rPr lang="en-IN" sz="2800" b="1" dirty="0" smtClean="0"/>
              <a:t>Byte of Python</a:t>
            </a:r>
          </a:p>
          <a:p>
            <a:pPr eaLnBrk="1" hangingPunct="1">
              <a:buNone/>
            </a:pPr>
            <a:r>
              <a:rPr lang="en-IN" sz="2800" dirty="0" smtClean="0"/>
              <a:t>	 http://www.swaroopch.com/notes/python/</a:t>
            </a:r>
          </a:p>
          <a:p>
            <a:pPr eaLnBrk="1" hangingPunct="1"/>
            <a:endParaRPr lang="en-IN" sz="2800" dirty="0" smtClean="0"/>
          </a:p>
          <a:p>
            <a:pPr eaLnBrk="1" hangingPunct="1"/>
            <a:endParaRPr lang="en-IN" sz="2800" dirty="0" smtClean="0"/>
          </a:p>
          <a:p>
            <a:pPr eaLnBrk="1" hangingPunct="1"/>
            <a:endParaRPr lang="en-IN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Parameter Selection</a:t>
            </a:r>
          </a:p>
        </p:txBody>
      </p:sp>
      <p:pic>
        <p:nvPicPr>
          <p:cNvPr id="9523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362200"/>
            <a:ext cx="8131650" cy="3738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Genetic Algorithm</a:t>
            </a:r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51</a:t>
            </a:fld>
            <a:endParaRPr lang="en-US" smtClean="0"/>
          </a:p>
        </p:txBody>
      </p:sp>
      <p:pic>
        <p:nvPicPr>
          <p:cNvPr id="3074" name="Picture 2" descr="http://upload.wikimedia.org/wikipedia/commons/thumb/f/ff/St_5-xband-antenna.jpg/220px-St_5-xband-antenna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91200" y="1752600"/>
            <a:ext cx="2995847" cy="35814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Genetic Algorithm</a:t>
            </a:r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52</a:t>
            </a:fld>
            <a:endParaRPr lang="en-US" smtClean="0"/>
          </a:p>
        </p:txBody>
      </p:sp>
      <p:pic>
        <p:nvPicPr>
          <p:cNvPr id="3074" name="Picture 2" descr="http://upload.wikimedia.org/wikipedia/commons/thumb/f/ff/St_5-xband-antenna.jpg/220px-St_5-xband-antenna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91200" y="1752600"/>
            <a:ext cx="2995847" cy="3581401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066800" y="1905000"/>
            <a:ext cx="39624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b="1" u="none" dirty="0" smtClean="0"/>
              <a:t>NASA ST5 </a:t>
            </a:r>
          </a:p>
          <a:p>
            <a:r>
              <a:rPr lang="en-IN" sz="2800" b="1" u="none" dirty="0" smtClean="0"/>
              <a:t>spacecraft antenna, 2006. </a:t>
            </a:r>
            <a:endParaRPr lang="en-IN" sz="2800" b="1" u="non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Genetic Algorithm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4343400" cy="3581400"/>
          </a:xfrm>
        </p:spPr>
        <p:txBody>
          <a:bodyPr/>
          <a:lstStyle/>
          <a:p>
            <a:pPr eaLnBrk="1" hangingPunct="1"/>
            <a:r>
              <a:rPr lang="en-IN" dirty="0" smtClean="0"/>
              <a:t>This complicated shape was found by an </a:t>
            </a:r>
            <a:r>
              <a:rPr lang="en-IN" b="1" u="sng" dirty="0" smtClean="0"/>
              <a:t>evolutionary computer</a:t>
            </a:r>
            <a:r>
              <a:rPr lang="en-IN" dirty="0" smtClean="0"/>
              <a:t> design program to create the </a:t>
            </a:r>
            <a:r>
              <a:rPr lang="en-IN" b="1" u="sng" dirty="0" smtClean="0"/>
              <a:t>best radiation </a:t>
            </a:r>
            <a:r>
              <a:rPr lang="en-IN" dirty="0" smtClean="0"/>
              <a:t>pattern.</a:t>
            </a:r>
            <a:endParaRPr lang="en-IN" b="1" dirty="0" smtClean="0"/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53</a:t>
            </a:fld>
            <a:endParaRPr lang="en-US" smtClean="0"/>
          </a:p>
        </p:txBody>
      </p:sp>
      <p:pic>
        <p:nvPicPr>
          <p:cNvPr id="3074" name="Picture 2" descr="http://upload.wikimedia.org/wikipedia/commons/thumb/f/ff/St_5-xband-antenna.jpg/220px-St_5-xband-antenna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91200" y="1752600"/>
            <a:ext cx="2995847" cy="3581401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5410200" y="5486400"/>
            <a:ext cx="3505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u="none" dirty="0" smtClean="0"/>
              <a:t>NASA ST5 spacecraft antenna, 2006. </a:t>
            </a:r>
            <a:endParaRPr lang="en-IN" sz="2800" u="non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143000" y="152400"/>
            <a:ext cx="7793037" cy="693738"/>
          </a:xfrm>
        </p:spPr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GA - Workflow</a:t>
            </a:r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54</a:t>
            </a:fld>
            <a:endParaRPr lang="en-US" smtClean="0"/>
          </a:p>
        </p:txBody>
      </p:sp>
      <p:sp>
        <p:nvSpPr>
          <p:cNvPr id="6" name="Rectangle 5"/>
          <p:cNvSpPr/>
          <p:nvPr/>
        </p:nvSpPr>
        <p:spPr bwMode="auto">
          <a:xfrm>
            <a:off x="1600200" y="1295400"/>
            <a:ext cx="5334000" cy="1066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N" sz="3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rPr>
              <a:t>Initial Random Population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N" sz="3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rPr>
              <a:t>PopSize</a:t>
            </a:r>
            <a:r>
              <a:rPr kumimoji="0" lang="en-IN" sz="3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rPr>
              <a:t>=100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600200" y="2819400"/>
            <a:ext cx="53340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N" sz="3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rPr>
              <a:t>Crossover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1600200" y="3886200"/>
            <a:ext cx="53340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N" sz="3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rPr>
              <a:t>Mutation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1600200" y="4953000"/>
            <a:ext cx="533400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N" sz="3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rPr>
              <a:t>Selection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sz="3000" b="1" u="none" dirty="0" smtClean="0">
                <a:solidFill>
                  <a:schemeClr val="tx1"/>
                </a:solidFill>
                <a:latin typeface="Tahoma" pitchFamily="34" charset="0"/>
              </a:rPr>
              <a:t>(Evaluate Fitness)</a:t>
            </a:r>
            <a:endParaRPr kumimoji="0" lang="en-IN" sz="3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cxnSp>
        <p:nvCxnSpPr>
          <p:cNvPr id="12" name="Straight Arrow Connector 11"/>
          <p:cNvCxnSpPr>
            <a:stCxn id="6" idx="2"/>
            <a:endCxn id="7" idx="0"/>
          </p:cNvCxnSpPr>
          <p:nvPr/>
        </p:nvCxnSpPr>
        <p:spPr bwMode="auto">
          <a:xfrm rot="5400000">
            <a:off x="4038600" y="2590800"/>
            <a:ext cx="457200" cy="158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>
            <a:stCxn id="7" idx="2"/>
            <a:endCxn id="9" idx="0"/>
          </p:cNvCxnSpPr>
          <p:nvPr/>
        </p:nvCxnSpPr>
        <p:spPr bwMode="auto">
          <a:xfrm rot="5400000">
            <a:off x="4038600" y="3657600"/>
            <a:ext cx="457200" cy="158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>
            <a:stCxn id="9" idx="2"/>
            <a:endCxn id="10" idx="0"/>
          </p:cNvCxnSpPr>
          <p:nvPr/>
        </p:nvCxnSpPr>
        <p:spPr bwMode="auto">
          <a:xfrm rot="5400000">
            <a:off x="4038600" y="4724400"/>
            <a:ext cx="457200" cy="158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32" name="Elbow Connector 31"/>
          <p:cNvCxnSpPr>
            <a:stCxn id="10" idx="3"/>
            <a:endCxn id="7" idx="3"/>
          </p:cNvCxnSpPr>
          <p:nvPr/>
        </p:nvCxnSpPr>
        <p:spPr bwMode="auto">
          <a:xfrm flipV="1">
            <a:off x="6934200" y="3124200"/>
            <a:ext cx="1588" cy="2286000"/>
          </a:xfrm>
          <a:prstGeom prst="bentConnector3">
            <a:avLst>
              <a:gd name="adj1" fmla="val 90025406"/>
            </a:avLst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GA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>
              <a:buNone/>
            </a:pPr>
            <a:r>
              <a:rPr lang="en-IN" b="1" dirty="0" smtClean="0"/>
              <a:t>Work flow</a:t>
            </a:r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55</a:t>
            </a:fld>
            <a:endParaRPr lang="en-US" smtClean="0"/>
          </a:p>
        </p:txBody>
      </p:sp>
      <p:pic>
        <p:nvPicPr>
          <p:cNvPr id="67586" name="Picture 2" descr="http://www.intechopen.com/source/html/10973/media/image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33800" y="364672"/>
            <a:ext cx="4038600" cy="641712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dirty="0" smtClean="0">
                <a:solidFill>
                  <a:schemeClr val="tx2">
                    <a:lumMod val="75000"/>
                  </a:schemeClr>
                </a:solidFill>
              </a:rPr>
              <a:t>Genetic Algorithm</a:t>
            </a:r>
            <a:endParaRPr lang="he-IL" sz="3600" dirty="0"/>
          </a:p>
        </p:txBody>
      </p:sp>
      <p:sp>
        <p:nvSpPr>
          <p:cNvPr id="6" name="חץ ימינה 5"/>
          <p:cNvSpPr/>
          <p:nvPr/>
        </p:nvSpPr>
        <p:spPr>
          <a:xfrm>
            <a:off x="4459224" y="2296674"/>
            <a:ext cx="1468930" cy="11203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800" u="none" dirty="0" smtClean="0"/>
              <a:t>Parent selection</a:t>
            </a:r>
            <a:endParaRPr lang="he-IL" sz="1800" u="none" dirty="0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676400"/>
            <a:ext cx="1074887" cy="71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413061"/>
            <a:ext cx="1074887" cy="741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חץ למטה 12"/>
          <p:cNvSpPr/>
          <p:nvPr/>
        </p:nvSpPr>
        <p:spPr>
          <a:xfrm>
            <a:off x="6084167" y="3432937"/>
            <a:ext cx="288032" cy="5040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800" u="none"/>
          </a:p>
        </p:txBody>
      </p:sp>
      <p:sp>
        <p:nvSpPr>
          <p:cNvPr id="14" name="מלבן 13"/>
          <p:cNvSpPr/>
          <p:nvPr/>
        </p:nvSpPr>
        <p:spPr>
          <a:xfrm>
            <a:off x="5379472" y="3936992"/>
            <a:ext cx="1764196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800" u="none" dirty="0" smtClean="0"/>
              <a:t>Recombination</a:t>
            </a:r>
            <a:endParaRPr lang="he-IL" sz="1800" u="none" dirty="0"/>
          </a:p>
        </p:txBody>
      </p:sp>
      <p:sp>
        <p:nvSpPr>
          <p:cNvPr id="19" name="מלבן 18"/>
          <p:cNvSpPr/>
          <p:nvPr/>
        </p:nvSpPr>
        <p:spPr>
          <a:xfrm>
            <a:off x="4139951" y="5080014"/>
            <a:ext cx="1375754" cy="513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800" u="none" dirty="0" smtClean="0"/>
              <a:t>Mutation</a:t>
            </a:r>
            <a:endParaRPr lang="he-IL" sz="1800" u="none" dirty="0"/>
          </a:p>
        </p:txBody>
      </p:sp>
      <p:sp>
        <p:nvSpPr>
          <p:cNvPr id="17" name="חץ ימינה 16"/>
          <p:cNvSpPr/>
          <p:nvPr/>
        </p:nvSpPr>
        <p:spPr>
          <a:xfrm rot="7876318">
            <a:off x="5460102" y="4899995"/>
            <a:ext cx="936104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800" u="none"/>
          </a:p>
        </p:txBody>
      </p:sp>
      <p:sp>
        <p:nvSpPr>
          <p:cNvPr id="18" name="חץ למטה 17"/>
          <p:cNvSpPr/>
          <p:nvPr/>
        </p:nvSpPr>
        <p:spPr>
          <a:xfrm rot="7390159">
            <a:off x="3534406" y="4914052"/>
            <a:ext cx="432048" cy="7293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800" u="none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83767" y="4609485"/>
            <a:ext cx="951525" cy="633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32242" y="4601852"/>
            <a:ext cx="951525" cy="633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חץ ימינה 19"/>
          <p:cNvSpPr/>
          <p:nvPr/>
        </p:nvSpPr>
        <p:spPr>
          <a:xfrm rot="18782025">
            <a:off x="1636188" y="3457488"/>
            <a:ext cx="1599597" cy="992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800" u="none" dirty="0" smtClean="0"/>
              <a:t>Survivor selection</a:t>
            </a:r>
            <a:endParaRPr lang="he-IL" sz="1800" u="none" dirty="0"/>
          </a:p>
        </p:txBody>
      </p:sp>
      <p:sp>
        <p:nvSpPr>
          <p:cNvPr id="24" name="חץ ימינה 23"/>
          <p:cNvSpPr/>
          <p:nvPr/>
        </p:nvSpPr>
        <p:spPr>
          <a:xfrm>
            <a:off x="937506" y="2549686"/>
            <a:ext cx="1800200" cy="61437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800" u="none" dirty="0"/>
              <a:t>I</a:t>
            </a:r>
            <a:r>
              <a:rPr lang="en-US" sz="1800" u="none" dirty="0" smtClean="0"/>
              <a:t>nitialization</a:t>
            </a:r>
            <a:endParaRPr lang="he-IL" sz="1800" u="none" dirty="0"/>
          </a:p>
        </p:txBody>
      </p:sp>
      <p:sp>
        <p:nvSpPr>
          <p:cNvPr id="27" name="חץ שמאלה 26"/>
          <p:cNvSpPr/>
          <p:nvPr/>
        </p:nvSpPr>
        <p:spPr>
          <a:xfrm rot="19864449">
            <a:off x="662519" y="5446816"/>
            <a:ext cx="1800200" cy="591646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800" u="none" dirty="0" smtClean="0"/>
              <a:t>termination</a:t>
            </a:r>
            <a:endParaRPr lang="he-IL" sz="1800" u="none" dirty="0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59529" y="2129836"/>
            <a:ext cx="1457715" cy="1454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24833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GA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>
              <a:buNone/>
            </a:pPr>
            <a:r>
              <a:rPr lang="en-IN" b="1" dirty="0" smtClean="0"/>
              <a:t>Work flow</a:t>
            </a:r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57</a:t>
            </a:fld>
            <a:endParaRPr lang="en-US" smtClean="0"/>
          </a:p>
        </p:txBody>
      </p:sp>
      <p:pic>
        <p:nvPicPr>
          <p:cNvPr id="1026" name="Picture 2" descr="http://www.ewh.ieee.org/soc/es/May2001/14/GAPROC0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71800" y="609600"/>
            <a:ext cx="5744083" cy="5715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GA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>
              <a:buNone/>
            </a:pPr>
            <a:r>
              <a:rPr lang="en-IN" b="1" dirty="0" smtClean="0"/>
              <a:t>Work flow</a:t>
            </a:r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58</a:t>
            </a:fld>
            <a:endParaRPr lang="en-US" smtClean="0"/>
          </a:p>
        </p:txBody>
      </p:sp>
      <p:pic>
        <p:nvPicPr>
          <p:cNvPr id="5" name="Picture 6" descr="D:\Meetings2003\GA_NISS\3genet4pt2.jpg"/>
          <p:cNvPicPr>
            <a:picLocks noChangeAspect="1" noChangeArrowheads="1"/>
          </p:cNvPicPr>
          <p:nvPr/>
        </p:nvPicPr>
        <p:blipFill>
          <a:blip r:embed="rId2"/>
          <a:srcRect r="70000" b="68333"/>
          <a:stretch>
            <a:fillRect/>
          </a:stretch>
        </p:blipFill>
        <p:spPr bwMode="auto">
          <a:xfrm>
            <a:off x="4038601" y="228600"/>
            <a:ext cx="4648200" cy="649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GA: Basic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smtClean="0"/>
              <a:t>principles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hlink"/>
                </a:solidFill>
              </a:rPr>
              <a:t>Coding</a:t>
            </a:r>
            <a:r>
              <a:rPr lang="en-US" sz="2800" dirty="0"/>
              <a:t> or </a:t>
            </a:r>
            <a:r>
              <a:rPr lang="en-US" sz="2800" dirty="0">
                <a:solidFill>
                  <a:schemeClr val="hlink"/>
                </a:solidFill>
              </a:rPr>
              <a:t>Representation</a:t>
            </a:r>
          </a:p>
          <a:p>
            <a:pPr lvl="1"/>
            <a:r>
              <a:rPr lang="en-US" sz="2400" dirty="0" smtClean="0"/>
              <a:t>Binary, integer number, real number, String.</a:t>
            </a:r>
            <a:endParaRPr lang="en-US" sz="24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Basics of Python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/>
            <a:r>
              <a:rPr lang="en-IN" sz="2800" b="1" dirty="0" smtClean="0"/>
              <a:t>Basics of Python</a:t>
            </a:r>
            <a:r>
              <a:rPr lang="en-IN" sz="2800" dirty="0" smtClean="0"/>
              <a:t> </a:t>
            </a:r>
          </a:p>
          <a:p>
            <a:pPr eaLnBrk="1" hangingPunct="1">
              <a:buNone/>
            </a:pPr>
            <a:r>
              <a:rPr lang="en-IN" sz="2800" dirty="0" smtClean="0"/>
              <a:t>	Basics of Python.txt</a:t>
            </a:r>
          </a:p>
          <a:p>
            <a:pPr eaLnBrk="1" hangingPunct="1">
              <a:buNone/>
            </a:pPr>
            <a:r>
              <a:rPr lang="en-IN" sz="2800" dirty="0" smtClean="0"/>
              <a:t>	http://bit.ly/Rana-Python</a:t>
            </a:r>
          </a:p>
          <a:p>
            <a:pPr eaLnBrk="1" hangingPunct="1">
              <a:buNone/>
            </a:pPr>
            <a:endParaRPr lang="en-IN" sz="2800" dirty="0" smtClean="0"/>
          </a:p>
          <a:p>
            <a:pPr eaLnBrk="1" hangingPunct="1"/>
            <a:r>
              <a:rPr lang="en-IN" sz="2800" b="1" dirty="0" smtClean="0"/>
              <a:t>Byte of Python</a:t>
            </a:r>
          </a:p>
          <a:p>
            <a:pPr eaLnBrk="1" hangingPunct="1">
              <a:buNone/>
            </a:pPr>
            <a:r>
              <a:rPr lang="en-IN" sz="2800" dirty="0" smtClean="0"/>
              <a:t>	 http://www.swaroopch.com/notes/python/</a:t>
            </a:r>
          </a:p>
          <a:p>
            <a:pPr eaLnBrk="1" hangingPunct="1"/>
            <a:endParaRPr lang="en-IN" sz="2800" dirty="0" smtClean="0"/>
          </a:p>
          <a:p>
            <a:pPr eaLnBrk="1" hangingPunct="1"/>
            <a:endParaRPr lang="en-IN" sz="2800" dirty="0" smtClean="0"/>
          </a:p>
          <a:p>
            <a:pPr eaLnBrk="1" hangingPunct="1"/>
            <a:endParaRPr lang="en-IN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GA: Basic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smtClean="0"/>
              <a:t>principles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hlink"/>
                </a:solidFill>
              </a:rPr>
              <a:t>Coding</a:t>
            </a:r>
            <a:r>
              <a:rPr lang="en-US" sz="2800" dirty="0"/>
              <a:t> or </a:t>
            </a:r>
            <a:r>
              <a:rPr lang="en-US" sz="2800" dirty="0">
                <a:solidFill>
                  <a:schemeClr val="hlink"/>
                </a:solidFill>
              </a:rPr>
              <a:t>Representation</a:t>
            </a:r>
          </a:p>
          <a:p>
            <a:pPr lvl="1"/>
            <a:r>
              <a:rPr lang="en-US" sz="2400" dirty="0" smtClean="0"/>
              <a:t>Binary, integer number, real number, String.</a:t>
            </a:r>
            <a:endParaRPr lang="en-US" sz="2400" dirty="0"/>
          </a:p>
          <a:p>
            <a:r>
              <a:rPr lang="en-US" sz="2800" dirty="0">
                <a:solidFill>
                  <a:schemeClr val="hlink"/>
                </a:solidFill>
              </a:rPr>
              <a:t>Fitness function</a:t>
            </a:r>
            <a:endParaRPr lang="en-US" sz="2800" dirty="0"/>
          </a:p>
          <a:p>
            <a:pPr lvl="1"/>
            <a:r>
              <a:rPr lang="en-US" sz="2400" dirty="0"/>
              <a:t>Parent </a:t>
            </a:r>
            <a:r>
              <a:rPr lang="en-US" sz="2400" dirty="0" smtClean="0"/>
              <a:t>selection</a:t>
            </a:r>
            <a:endParaRPr lang="en-US" sz="24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GA: Basic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smtClean="0"/>
              <a:t>principles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hlink"/>
                </a:solidFill>
              </a:rPr>
              <a:t>Coding</a:t>
            </a:r>
            <a:r>
              <a:rPr lang="en-US" sz="2800" dirty="0"/>
              <a:t> or </a:t>
            </a:r>
            <a:r>
              <a:rPr lang="en-US" sz="2800" dirty="0">
                <a:solidFill>
                  <a:schemeClr val="hlink"/>
                </a:solidFill>
              </a:rPr>
              <a:t>Representation</a:t>
            </a:r>
          </a:p>
          <a:p>
            <a:pPr lvl="1"/>
            <a:r>
              <a:rPr lang="en-US" sz="2400" dirty="0" smtClean="0"/>
              <a:t>Binary, integer number, real number, String.</a:t>
            </a:r>
            <a:endParaRPr lang="en-US" sz="2400" dirty="0"/>
          </a:p>
          <a:p>
            <a:r>
              <a:rPr lang="en-US" sz="2800" dirty="0">
                <a:solidFill>
                  <a:schemeClr val="hlink"/>
                </a:solidFill>
              </a:rPr>
              <a:t>Fitness function</a:t>
            </a:r>
            <a:endParaRPr lang="en-US" sz="2800" dirty="0"/>
          </a:p>
          <a:p>
            <a:pPr lvl="1"/>
            <a:r>
              <a:rPr lang="en-US" sz="2400" dirty="0"/>
              <a:t>Parent selection</a:t>
            </a:r>
          </a:p>
          <a:p>
            <a:r>
              <a:rPr lang="en-US" sz="2800" dirty="0">
                <a:solidFill>
                  <a:schemeClr val="hlink"/>
                </a:solidFill>
              </a:rPr>
              <a:t>Reproduction</a:t>
            </a:r>
            <a:endParaRPr lang="en-US" sz="2800" dirty="0"/>
          </a:p>
          <a:p>
            <a:pPr lvl="1"/>
            <a:r>
              <a:rPr lang="en-US" sz="2400" dirty="0"/>
              <a:t>Crossover</a:t>
            </a:r>
          </a:p>
          <a:p>
            <a:pPr lvl="1"/>
            <a:r>
              <a:rPr lang="en-US" sz="2400" dirty="0" smtClean="0"/>
              <a:t>Mutation</a:t>
            </a:r>
            <a:endParaRPr lang="en-US" sz="24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GA: Basic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smtClean="0"/>
              <a:t>principles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hlink"/>
                </a:solidFill>
              </a:rPr>
              <a:t>Coding</a:t>
            </a:r>
            <a:r>
              <a:rPr lang="en-US" sz="2800" dirty="0"/>
              <a:t> or </a:t>
            </a:r>
            <a:r>
              <a:rPr lang="en-US" sz="2800" dirty="0">
                <a:solidFill>
                  <a:schemeClr val="hlink"/>
                </a:solidFill>
              </a:rPr>
              <a:t>Representation</a:t>
            </a:r>
          </a:p>
          <a:p>
            <a:pPr lvl="1"/>
            <a:r>
              <a:rPr lang="en-US" sz="2400" dirty="0" smtClean="0"/>
              <a:t>Binary, integer number, real number, String.</a:t>
            </a:r>
            <a:endParaRPr lang="en-US" sz="2400" dirty="0"/>
          </a:p>
          <a:p>
            <a:r>
              <a:rPr lang="en-US" sz="2800" dirty="0">
                <a:solidFill>
                  <a:schemeClr val="hlink"/>
                </a:solidFill>
              </a:rPr>
              <a:t>Fitness function</a:t>
            </a:r>
            <a:endParaRPr lang="en-US" sz="2800" dirty="0"/>
          </a:p>
          <a:p>
            <a:pPr lvl="1"/>
            <a:r>
              <a:rPr lang="en-US" sz="2400" dirty="0"/>
              <a:t>Parent selection</a:t>
            </a:r>
          </a:p>
          <a:p>
            <a:r>
              <a:rPr lang="en-US" sz="2800" dirty="0">
                <a:solidFill>
                  <a:schemeClr val="hlink"/>
                </a:solidFill>
              </a:rPr>
              <a:t>Reproduction</a:t>
            </a:r>
            <a:endParaRPr lang="en-US" sz="2800" dirty="0"/>
          </a:p>
          <a:p>
            <a:pPr lvl="1"/>
            <a:r>
              <a:rPr lang="en-US" sz="2400" dirty="0"/>
              <a:t>Crossover</a:t>
            </a:r>
          </a:p>
          <a:p>
            <a:pPr lvl="1"/>
            <a:r>
              <a:rPr lang="en-US" sz="2400" dirty="0"/>
              <a:t>Mutation</a:t>
            </a:r>
          </a:p>
          <a:p>
            <a:r>
              <a:rPr lang="en-US" sz="2800" dirty="0">
                <a:solidFill>
                  <a:schemeClr val="hlink"/>
                </a:solidFill>
              </a:rPr>
              <a:t>Convergence</a:t>
            </a:r>
          </a:p>
          <a:p>
            <a:pPr lvl="1"/>
            <a:r>
              <a:rPr lang="en-US" sz="2400" dirty="0"/>
              <a:t>When to stop</a:t>
            </a:r>
            <a:endParaRPr lang="en-US" sz="2400" dirty="0">
              <a:solidFill>
                <a:schemeClr val="hlink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GA: Crossover/Mutation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>
              <a:spcBef>
                <a:spcPct val="50000"/>
              </a:spcBef>
              <a:buSzPct val="150000"/>
              <a:buNone/>
            </a:pPr>
            <a:endParaRPr lang="en-US" dirty="0" smtClean="0"/>
          </a:p>
          <a:p>
            <a:pPr eaLnBrk="1" hangingPunct="1"/>
            <a:endParaRPr lang="en-IN" b="1" dirty="0" smtClean="0"/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63</a:t>
            </a:fld>
            <a:endParaRPr lang="en-US" smtClean="0"/>
          </a:p>
        </p:txBody>
      </p:sp>
      <p:pic>
        <p:nvPicPr>
          <p:cNvPr id="8294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514600"/>
            <a:ext cx="3533775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14800" y="4572000"/>
            <a:ext cx="4505326" cy="111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GA: Crossover/Mutation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>
              <a:spcBef>
                <a:spcPct val="50000"/>
              </a:spcBef>
              <a:buSzPct val="150000"/>
              <a:buNone/>
            </a:pPr>
            <a:endParaRPr lang="en-US" b="1" dirty="0" smtClean="0"/>
          </a:p>
          <a:p>
            <a:pPr>
              <a:spcBef>
                <a:spcPct val="50000"/>
              </a:spcBef>
              <a:buSzPct val="150000"/>
              <a:buNone/>
            </a:pPr>
            <a:r>
              <a:rPr lang="en-US" b="1" dirty="0" smtClean="0"/>
              <a:t>Crossover </a:t>
            </a:r>
            <a:r>
              <a:rPr lang="en-US" dirty="0" smtClean="0">
                <a:sym typeface="Wingdings" pitchFamily="2" charset="2"/>
              </a:rPr>
              <a:t> for Exploration</a:t>
            </a:r>
          </a:p>
          <a:p>
            <a:pPr>
              <a:spcBef>
                <a:spcPct val="50000"/>
              </a:spcBef>
              <a:buSzPct val="150000"/>
              <a:buNone/>
            </a:pPr>
            <a:r>
              <a:rPr lang="en-US" b="1" dirty="0" smtClean="0">
                <a:sym typeface="Wingdings" pitchFamily="2" charset="2"/>
              </a:rPr>
              <a:t>Mutation</a:t>
            </a:r>
            <a:r>
              <a:rPr lang="en-US" dirty="0" smtClean="0">
                <a:sym typeface="Wingdings" pitchFamily="2" charset="2"/>
              </a:rPr>
              <a:t>   for Exploitation </a:t>
            </a:r>
            <a:endParaRPr lang="en-US" dirty="0" smtClean="0"/>
          </a:p>
          <a:p>
            <a:pPr eaLnBrk="1" hangingPunct="1">
              <a:buNone/>
            </a:pPr>
            <a:endParaRPr lang="en-IN" b="1" dirty="0" smtClean="0"/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64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GA</a:t>
            </a:r>
            <a:b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Simulations using python</a:t>
            </a:r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65</a:t>
            </a:fld>
            <a:endParaRPr lang="en-US" smtClean="0"/>
          </a:p>
        </p:txBody>
      </p:sp>
      <p:sp>
        <p:nvSpPr>
          <p:cNvPr id="4" name="Rectangle 3"/>
          <p:cNvSpPr/>
          <p:nvPr/>
        </p:nvSpPr>
        <p:spPr>
          <a:xfrm>
            <a:off x="762000" y="2362200"/>
            <a:ext cx="83820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b="1" u="none" dirty="0" smtClean="0">
                <a:solidFill>
                  <a:srgbClr val="FF0000"/>
                </a:solidFill>
                <a:sym typeface="Wingdings" pitchFamily="2" charset="2"/>
              </a:rPr>
              <a:t> Generate Random Population</a:t>
            </a:r>
            <a:endParaRPr lang="en-IN" b="1" u="none" dirty="0" smtClean="0">
              <a:solidFill>
                <a:srgbClr val="FF0000"/>
              </a:solidFill>
            </a:endParaRPr>
          </a:p>
          <a:p>
            <a:r>
              <a:rPr lang="en-IN" b="1" u="none" dirty="0" smtClean="0"/>
              <a:t>  02-GA-Part-I.py </a:t>
            </a:r>
          </a:p>
          <a:p>
            <a:endParaRPr lang="en-IN" b="1" u="none" dirty="0" smtClean="0"/>
          </a:p>
          <a:p>
            <a:pPr>
              <a:buFont typeface="Arial" pitchFamily="34" charset="0"/>
              <a:buChar char="•"/>
            </a:pPr>
            <a:r>
              <a:rPr lang="en-IN" b="1" u="none" dirty="0" smtClean="0">
                <a:solidFill>
                  <a:srgbClr val="FF0000"/>
                </a:solidFill>
              </a:rPr>
              <a:t> Crossover and mutation</a:t>
            </a:r>
          </a:p>
          <a:p>
            <a:r>
              <a:rPr lang="en-IN" b="1" u="none" dirty="0" smtClean="0"/>
              <a:t>  02-GA-Part-II.py</a:t>
            </a:r>
          </a:p>
          <a:p>
            <a:endParaRPr lang="en-IN" b="1" u="none" dirty="0" smtClean="0"/>
          </a:p>
          <a:p>
            <a:pPr>
              <a:buFont typeface="Arial" pitchFamily="34" charset="0"/>
              <a:buChar char="•"/>
            </a:pPr>
            <a:r>
              <a:rPr lang="en-IN" b="1" u="none" dirty="0" smtClean="0">
                <a:solidFill>
                  <a:srgbClr val="FF0000"/>
                </a:solidFill>
              </a:rPr>
              <a:t> Complete GA Implementation</a:t>
            </a:r>
          </a:p>
          <a:p>
            <a:r>
              <a:rPr lang="en-IN" b="1" u="none" dirty="0" smtClean="0"/>
              <a:t>  02-GA-Part-III.py</a:t>
            </a:r>
            <a:endParaRPr lang="en-IN" b="1" u="non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GA: Tuning Parameters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>
              <a:spcBef>
                <a:spcPct val="50000"/>
              </a:spcBef>
              <a:buSzPct val="150000"/>
              <a:buFont typeface="Arial" pitchFamily="34" charset="0"/>
              <a:buChar char="•"/>
            </a:pPr>
            <a:r>
              <a:rPr lang="en-US" dirty="0" smtClean="0"/>
              <a:t>Population Size: 50, 100</a:t>
            </a:r>
          </a:p>
          <a:p>
            <a:pPr>
              <a:spcBef>
                <a:spcPct val="50000"/>
              </a:spcBef>
              <a:buSzPct val="150000"/>
              <a:buFont typeface="Arial" pitchFamily="34" charset="0"/>
              <a:buChar char="•"/>
            </a:pPr>
            <a:r>
              <a:rPr lang="en-US" dirty="0" smtClean="0"/>
              <a:t>Crossover Rate: 0.5 to 0.9</a:t>
            </a:r>
          </a:p>
          <a:p>
            <a:pPr>
              <a:spcBef>
                <a:spcPct val="50000"/>
              </a:spcBef>
              <a:buSzPct val="150000"/>
              <a:buFont typeface="Arial" pitchFamily="34" charset="0"/>
              <a:buChar char="•"/>
            </a:pPr>
            <a:r>
              <a:rPr lang="en-US" dirty="0" smtClean="0"/>
              <a:t>Mutation Rate: 0.01</a:t>
            </a:r>
          </a:p>
          <a:p>
            <a:pPr>
              <a:spcBef>
                <a:spcPct val="50000"/>
              </a:spcBef>
              <a:buSzPct val="150000"/>
              <a:buFont typeface="Arial" pitchFamily="34" charset="0"/>
              <a:buChar char="•"/>
            </a:pPr>
            <a:r>
              <a:rPr lang="en-US" dirty="0" smtClean="0"/>
              <a:t>Fitness Function</a:t>
            </a:r>
          </a:p>
          <a:p>
            <a:pPr eaLnBrk="1" hangingPunct="1"/>
            <a:endParaRPr lang="en-IN" b="1" dirty="0" smtClean="0"/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66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b="1" dirty="0" smtClean="0">
                <a:solidFill>
                  <a:srgbClr val="FF0000"/>
                </a:solidFill>
              </a:rPr>
              <a:t>Assignment – 7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/>
            <a:r>
              <a:rPr lang="en-IN" sz="2800" dirty="0" smtClean="0"/>
              <a:t>Optimize </a:t>
            </a:r>
            <a:r>
              <a:rPr lang="en-IN" sz="2800" b="1" u="sng" dirty="0" smtClean="0"/>
              <a:t>ten</a:t>
            </a:r>
            <a:r>
              <a:rPr lang="en-IN" sz="2800" dirty="0" smtClean="0"/>
              <a:t> benchmark problems using randomization and GA. Make the Comparison b/w them and draw convergence graph.</a:t>
            </a:r>
          </a:p>
          <a:p>
            <a:pPr eaLnBrk="1" hangingPunct="1">
              <a:buNone/>
            </a:pPr>
            <a:endParaRPr lang="en-IN" sz="2800" dirty="0" smtClean="0"/>
          </a:p>
          <a:p>
            <a:pPr eaLnBrk="1" hangingPunct="1">
              <a:buNone/>
            </a:pPr>
            <a:r>
              <a:rPr lang="en-IN" sz="2800" b="1" dirty="0" smtClean="0"/>
              <a:t>Go to </a:t>
            </a:r>
          </a:p>
          <a:p>
            <a:pPr eaLnBrk="1" hangingPunct="1">
              <a:buNone/>
            </a:pPr>
            <a:r>
              <a:rPr lang="en-IN" sz="2800" b="1" dirty="0" smtClean="0">
                <a:solidFill>
                  <a:srgbClr val="FF0000"/>
                </a:solidFill>
              </a:rPr>
              <a:t>http://bit.ly/SoftComputing-Books</a:t>
            </a:r>
          </a:p>
          <a:p>
            <a:pPr eaLnBrk="1" hangingPunct="1">
              <a:buNone/>
            </a:pPr>
            <a:r>
              <a:rPr lang="en-IN" sz="2800" dirty="0" smtClean="0"/>
              <a:t>Nature-Inspired Optimization Algorithms.pdf</a:t>
            </a:r>
          </a:p>
          <a:p>
            <a:pPr eaLnBrk="1" hangingPunct="1">
              <a:buNone/>
            </a:pPr>
            <a:r>
              <a:rPr lang="en-IN" sz="2800" dirty="0" smtClean="0"/>
              <a:t>Appendix A</a:t>
            </a:r>
          </a:p>
          <a:p>
            <a:pPr eaLnBrk="1" hangingPunct="1">
              <a:buNone/>
            </a:pPr>
            <a:endParaRPr lang="en-IN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dirty="0" smtClean="0">
                <a:solidFill>
                  <a:srgbClr val="FF0000"/>
                </a:solidFill>
              </a:rPr>
              <a:t>Assignment – 8</a:t>
            </a:r>
            <a:endParaRPr lang="en-US" sz="32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IN" b="1" dirty="0" smtClean="0"/>
              <a:t> 	There are two parents and two </a:t>
            </a:r>
            <a:r>
              <a:rPr lang="en-IN" b="1" dirty="0" err="1" smtClean="0"/>
              <a:t>childs</a:t>
            </a:r>
            <a:r>
              <a:rPr lang="en-IN" b="1" dirty="0" smtClean="0"/>
              <a:t>: P1, P2, C1 and C2. How to choose best two (having maximum value) and save in P1 in P2?</a:t>
            </a:r>
            <a:endParaRPr lang="en-IN" dirty="0" smtClean="0"/>
          </a:p>
        </p:txBody>
      </p:sp>
      <p:sp>
        <p:nvSpPr>
          <p:cNvPr id="12292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289F0EE5-F159-475B-9D21-9615DC179601}" type="slidenum">
              <a:rPr lang="en-US" smtClean="0"/>
              <a:pPr>
                <a:defRPr/>
              </a:pPr>
              <a:t>68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rgbClr val="FF0000"/>
                </a:solidFill>
              </a:rPr>
              <a:t>Answer 8</a:t>
            </a:r>
            <a:endParaRPr lang="en-US" sz="32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57200" y="2057400"/>
          <a:ext cx="8686800" cy="4800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86800"/>
              </a:tblGrid>
              <a:tr h="4800600">
                <a:tc>
                  <a:txBody>
                    <a:bodyPr/>
                    <a:lstStyle/>
                    <a:p>
                      <a:pPr eaLnBrk="1" hangingPunct="1">
                        <a:buFont typeface="Wingdings" pitchFamily="2" charset="2"/>
                        <a:buNone/>
                      </a:pPr>
                      <a:r>
                        <a:rPr lang="en-IN" sz="2800" baseline="0" dirty="0" err="1" smtClean="0"/>
                        <a:t>int</a:t>
                      </a:r>
                      <a:r>
                        <a:rPr lang="en-IN" sz="2800" baseline="0" dirty="0" smtClean="0"/>
                        <a:t> x1,x2;</a:t>
                      </a:r>
                    </a:p>
                    <a:p>
                      <a:pPr eaLnBrk="1" hangingPunct="1">
                        <a:buFont typeface="Wingdings" pitchFamily="2" charset="2"/>
                        <a:buNone/>
                      </a:pPr>
                      <a:r>
                        <a:rPr lang="en-IN" sz="2800" baseline="0" dirty="0" smtClean="0"/>
                        <a:t>if(c1&gt;p1 &amp;&amp; c1&gt; c2) {x1=c1; c1=p1;}</a:t>
                      </a:r>
                    </a:p>
                    <a:p>
                      <a:pPr eaLnBrk="1" hangingPunct="1">
                        <a:buFont typeface="Wingdings" pitchFamily="2" charset="2"/>
                        <a:buNone/>
                      </a:pPr>
                      <a:r>
                        <a:rPr lang="en-IN" sz="2800" baseline="0" dirty="0" smtClean="0"/>
                        <a:t>else if (c2&gt;p1 &amp;&amp; c2&gt;c1) {x1=c2; c2=p1;}</a:t>
                      </a:r>
                    </a:p>
                    <a:p>
                      <a:pPr eaLnBrk="1" hangingPunct="1">
                        <a:buFont typeface="Wingdings" pitchFamily="2" charset="2"/>
                        <a:buNone/>
                      </a:pPr>
                      <a:r>
                        <a:rPr lang="en-IN" sz="2800" baseline="0" dirty="0" smtClean="0"/>
                        <a:t>else {x1=p1;}</a:t>
                      </a:r>
                    </a:p>
                    <a:p>
                      <a:pPr eaLnBrk="1" hangingPunct="1">
                        <a:buFont typeface="Wingdings" pitchFamily="2" charset="2"/>
                        <a:buNone/>
                      </a:pPr>
                      <a:endParaRPr lang="en-IN" sz="2800" u="none" baseline="0" dirty="0" smtClean="0"/>
                    </a:p>
                    <a:p>
                      <a:pPr eaLnBrk="1" hangingPunct="1">
                        <a:buFont typeface="Wingdings" pitchFamily="2" charset="2"/>
                        <a:buNone/>
                      </a:pPr>
                      <a:r>
                        <a:rPr lang="en-IN" sz="2800" u="none" baseline="0" dirty="0" smtClean="0"/>
                        <a:t>if (c1&gt;p2 &amp;&amp; c1&gt; c2) {x2=c1;}</a:t>
                      </a:r>
                    </a:p>
                    <a:p>
                      <a:pPr eaLnBrk="1" hangingPunct="1">
                        <a:buFont typeface="Wingdings" pitchFamily="2" charset="2"/>
                        <a:buNone/>
                      </a:pPr>
                      <a:r>
                        <a:rPr lang="en-IN" sz="2800" u="none" baseline="0" dirty="0" smtClean="0"/>
                        <a:t>else if (c2&gt;p2 &amp;&amp; c2&gt;c1) {x2=c2;}</a:t>
                      </a:r>
                    </a:p>
                    <a:p>
                      <a:pPr eaLnBrk="1" hangingPunct="1">
                        <a:buFont typeface="Wingdings" pitchFamily="2" charset="2"/>
                        <a:buNone/>
                      </a:pPr>
                      <a:r>
                        <a:rPr lang="en-IN" sz="2800" u="none" baseline="0" dirty="0" smtClean="0"/>
                        <a:t>else {x2=p2;}</a:t>
                      </a:r>
                    </a:p>
                    <a:p>
                      <a:pPr eaLnBrk="1" hangingPunct="1">
                        <a:buFont typeface="Wingdings" pitchFamily="2" charset="2"/>
                        <a:buNone/>
                      </a:pPr>
                      <a:r>
                        <a:rPr lang="en-IN" sz="2800" u="none" baseline="0" dirty="0" smtClean="0"/>
                        <a:t>p1=x1; p2=x2</a:t>
                      </a:r>
                      <a:endParaRPr lang="en-IN" sz="2800" baseline="0" dirty="0" smtClean="0"/>
                    </a:p>
                    <a:p>
                      <a:endParaRPr lang="en-IN" sz="2800" baseline="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Sub Set Problem</a:t>
            </a:r>
            <a:endParaRPr lang="en-US" sz="32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Evaluation Parameters </a:t>
            </a:r>
            <a:b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for  Algorithm</a:t>
            </a:r>
            <a:endParaRPr lang="en-US" sz="32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Evaluation Parameters </a:t>
            </a:r>
            <a:b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for  Algorithm</a:t>
            </a:r>
            <a:endParaRPr lang="en-US" sz="32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3581400"/>
            <a:ext cx="8686800" cy="2133600"/>
          </a:xfrm>
        </p:spPr>
        <p:txBody>
          <a:bodyPr/>
          <a:lstStyle/>
          <a:p>
            <a:pPr>
              <a:buNone/>
            </a:pPr>
            <a:r>
              <a:rPr lang="en-IN" dirty="0" smtClean="0"/>
              <a:t>subject to −35 ≤ </a:t>
            </a:r>
            <a:r>
              <a:rPr lang="en-IN" i="1" dirty="0" smtClean="0"/>
              <a:t>xi ≤ 35. </a:t>
            </a:r>
          </a:p>
          <a:p>
            <a:pPr>
              <a:buNone/>
            </a:pPr>
            <a:r>
              <a:rPr lang="en-IN" i="1" dirty="0" smtClean="0"/>
              <a:t>The global minimum is located at origin </a:t>
            </a:r>
          </a:p>
          <a:p>
            <a:pPr>
              <a:buNone/>
            </a:pPr>
            <a:r>
              <a:rPr lang="en-IN" b="1" i="1" dirty="0" smtClean="0"/>
              <a:t>x∗ = </a:t>
            </a:r>
            <a:r>
              <a:rPr lang="en-IN" i="1" dirty="0" smtClean="0"/>
              <a:t>(0, . . . , 0) </a:t>
            </a:r>
          </a:p>
          <a:p>
            <a:pPr>
              <a:buNone/>
            </a:pPr>
            <a:r>
              <a:rPr lang="en-IN" i="1" dirty="0" smtClean="0"/>
              <a:t>With f (</a:t>
            </a:r>
            <a:r>
              <a:rPr lang="en-IN" b="1" i="1" dirty="0" smtClean="0"/>
              <a:t>x∗</a:t>
            </a:r>
            <a:r>
              <a:rPr lang="en-IN" i="1" dirty="0" smtClean="0"/>
              <a:t>) = 0.</a:t>
            </a:r>
            <a:endParaRPr lang="en-IN" dirty="0"/>
          </a:p>
        </p:txBody>
      </p:sp>
      <p:pic>
        <p:nvPicPr>
          <p:cNvPr id="1812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3493" y="2057400"/>
            <a:ext cx="8039507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Evaluation Parameters </a:t>
            </a:r>
            <a:b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for  Algorithm</a:t>
            </a:r>
            <a:endParaRPr lang="en-US" sz="32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3581400"/>
            <a:ext cx="8915400" cy="2133600"/>
          </a:xfrm>
        </p:spPr>
        <p:txBody>
          <a:bodyPr/>
          <a:lstStyle/>
          <a:p>
            <a:pPr>
              <a:buNone/>
            </a:pPr>
            <a:r>
              <a:rPr lang="en-IN" dirty="0" smtClean="0"/>
              <a:t>subject to −2</a:t>
            </a:r>
            <a:r>
              <a:rPr lang="en-IN" i="1" dirty="0" smtClean="0"/>
              <a:t>π ≤ xi ≤ 2π. </a:t>
            </a:r>
          </a:p>
          <a:p>
            <a:pPr>
              <a:buNone/>
            </a:pPr>
            <a:r>
              <a:rPr lang="en-IN" i="1" dirty="0" smtClean="0"/>
              <a:t>Two global minima are located at</a:t>
            </a:r>
          </a:p>
          <a:p>
            <a:pPr>
              <a:buNone/>
            </a:pPr>
            <a:r>
              <a:rPr lang="en-IN" b="1" i="1" dirty="0" smtClean="0"/>
              <a:t>x∗ = (4.701, </a:t>
            </a:r>
            <a:r>
              <a:rPr lang="en-IN" dirty="0" smtClean="0"/>
              <a:t>3</a:t>
            </a:r>
            <a:r>
              <a:rPr lang="en-IN" i="1" dirty="0" smtClean="0"/>
              <a:t>.152) and  (−1.582,−3.130) </a:t>
            </a:r>
          </a:p>
          <a:p>
            <a:pPr>
              <a:buNone/>
            </a:pPr>
            <a:r>
              <a:rPr lang="en-IN" i="1" dirty="0" smtClean="0"/>
              <a:t>with  f (</a:t>
            </a:r>
            <a:r>
              <a:rPr lang="en-IN" b="1" i="1" dirty="0" smtClean="0"/>
              <a:t>x∗</a:t>
            </a:r>
            <a:r>
              <a:rPr lang="en-IN" i="1" dirty="0" smtClean="0"/>
              <a:t>) = −106.764537.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82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09800"/>
            <a:ext cx="8449811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Evaluation Parameters </a:t>
            </a:r>
            <a:b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for  Algorithm</a:t>
            </a:r>
            <a:endParaRPr lang="en-US" sz="32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IN" sz="4000" b="1" dirty="0" smtClean="0">
                <a:solidFill>
                  <a:srgbClr val="FF0000"/>
                </a:solidFill>
              </a:rPr>
              <a:t>1. Success Rate</a:t>
            </a:r>
          </a:p>
          <a:p>
            <a:pPr eaLnBrk="1" hangingPunct="1">
              <a:buFont typeface="Wingdings" pitchFamily="2" charset="2"/>
              <a:buNone/>
            </a:pPr>
            <a:r>
              <a:rPr lang="en-IN" sz="2800" b="1" dirty="0" smtClean="0">
                <a:solidFill>
                  <a:srgbClr val="FF0000"/>
                </a:solidFill>
              </a:rPr>
              <a:t>How many time algorithm to get Objective value.</a:t>
            </a:r>
            <a:endParaRPr lang="en-IN" b="1" dirty="0" smtClean="0">
              <a:solidFill>
                <a:srgbClr val="FF0000"/>
              </a:solidFill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IN" dirty="0" smtClean="0"/>
              <a:t>		SR = No. Of Success / Total No. Of Runs</a:t>
            </a:r>
          </a:p>
          <a:p>
            <a:pPr eaLnBrk="1" hangingPunct="1">
              <a:buFont typeface="Wingdings" pitchFamily="2" charset="2"/>
              <a:buNone/>
            </a:pPr>
            <a:endParaRPr lang="en-I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Evaluation Parameters </a:t>
            </a:r>
            <a:b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for  Algorithm</a:t>
            </a:r>
            <a:endParaRPr lang="en-US" sz="32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IN" b="1" dirty="0" smtClean="0">
                <a:solidFill>
                  <a:srgbClr val="FF0000"/>
                </a:solidFill>
              </a:rPr>
              <a:t>2. Average Function Evaluation</a:t>
            </a:r>
          </a:p>
          <a:p>
            <a:pPr eaLnBrk="1" hangingPunct="1">
              <a:buNone/>
            </a:pPr>
            <a:r>
              <a:rPr lang="en-IN" b="1" dirty="0" smtClean="0">
                <a:solidFill>
                  <a:srgbClr val="002060"/>
                </a:solidFill>
              </a:rPr>
              <a:t>Number of function Evaluation (fitness function calls) required to get Objective value.</a:t>
            </a:r>
          </a:p>
          <a:p>
            <a:pPr eaLnBrk="1" hangingPunct="1">
              <a:buFont typeface="Wingdings" pitchFamily="2" charset="2"/>
              <a:buNone/>
            </a:pPr>
            <a:r>
              <a:rPr lang="en-IN" dirty="0" smtClean="0"/>
              <a:t>		AFE = No. Of FE / Total No. Of Runs</a:t>
            </a:r>
          </a:p>
          <a:p>
            <a:pPr eaLnBrk="1" hangingPunct="1">
              <a:buFont typeface="Wingdings" pitchFamily="2" charset="2"/>
              <a:buNone/>
            </a:pPr>
            <a:endParaRPr lang="en-I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Evaluation Parameters </a:t>
            </a:r>
            <a:b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for  Algorithm</a:t>
            </a:r>
            <a:endParaRPr lang="en-US" sz="32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IN" b="1" dirty="0" smtClean="0">
                <a:solidFill>
                  <a:srgbClr val="FF0000"/>
                </a:solidFill>
              </a:rPr>
              <a:t>3. Mean Error</a:t>
            </a:r>
          </a:p>
          <a:p>
            <a:pPr eaLnBrk="1" hangingPunct="1">
              <a:buFont typeface="Wingdings" pitchFamily="2" charset="2"/>
              <a:buNone/>
            </a:pPr>
            <a:r>
              <a:rPr lang="en-IN" dirty="0" smtClean="0"/>
              <a:t>	ME = abs (OB – OV)/ Total Runs</a:t>
            </a:r>
          </a:p>
          <a:p>
            <a:pPr eaLnBrk="1" hangingPunct="1">
              <a:buFont typeface="Wingdings" pitchFamily="2" charset="2"/>
              <a:buNone/>
            </a:pPr>
            <a:endParaRPr lang="en-IN" dirty="0" smtClean="0"/>
          </a:p>
          <a:p>
            <a:pPr eaLnBrk="1" hangingPunct="1">
              <a:buFont typeface="Wingdings" pitchFamily="2" charset="2"/>
              <a:buNone/>
            </a:pPr>
            <a:r>
              <a:rPr lang="en-IN" dirty="0" smtClean="0"/>
              <a:t>OB </a:t>
            </a:r>
            <a:r>
              <a:rPr lang="en-IN" dirty="0" smtClean="0">
                <a:sym typeface="Wingdings" pitchFamily="2" charset="2"/>
              </a:rPr>
              <a:t> Objective Value</a:t>
            </a:r>
          </a:p>
          <a:p>
            <a:pPr eaLnBrk="1" hangingPunct="1">
              <a:buNone/>
            </a:pPr>
            <a:r>
              <a:rPr lang="en-IN" dirty="0" smtClean="0"/>
              <a:t>OV </a:t>
            </a:r>
            <a:r>
              <a:rPr lang="en-IN" dirty="0" smtClean="0">
                <a:sym typeface="Wingdings" pitchFamily="2" charset="2"/>
              </a:rPr>
              <a:t> O</a:t>
            </a:r>
            <a:r>
              <a:rPr lang="en-IN" dirty="0" smtClean="0"/>
              <a:t>ptimum Value getting from Algorithm</a:t>
            </a:r>
            <a:endParaRPr lang="en-IN" dirty="0" smtClean="0">
              <a:sym typeface="Wingdings" pitchFamily="2" charset="2"/>
            </a:endParaRPr>
          </a:p>
          <a:p>
            <a:pPr eaLnBrk="1" hangingPunct="1">
              <a:buFont typeface="Wingdings" pitchFamily="2" charset="2"/>
              <a:buNone/>
            </a:pPr>
            <a:endParaRPr lang="en-IN" dirty="0" smtClean="0"/>
          </a:p>
          <a:p>
            <a:pPr eaLnBrk="1" hangingPunct="1">
              <a:buFont typeface="Wingdings" pitchFamily="2" charset="2"/>
              <a:buNone/>
            </a:pPr>
            <a:endParaRPr lang="en-I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Evaluation Parameters </a:t>
            </a:r>
            <a:b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for  Algorithm</a:t>
            </a:r>
            <a:endParaRPr lang="en-US" sz="32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83299" name="Picture 3"/>
          <p:cNvPicPr>
            <a:picLocks noChangeAspect="1" noChangeArrowheads="1"/>
          </p:cNvPicPr>
          <p:nvPr/>
        </p:nvPicPr>
        <p:blipFill>
          <a:blip r:embed="rId2"/>
          <a:srcRect r="984"/>
          <a:stretch>
            <a:fillRect/>
          </a:stretch>
        </p:blipFill>
        <p:spPr bwMode="auto">
          <a:xfrm>
            <a:off x="1" y="1981200"/>
            <a:ext cx="9143999" cy="41525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Evaluation Parameters </a:t>
            </a:r>
            <a:b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for  Algorithm</a:t>
            </a:r>
            <a:endParaRPr lang="en-US" sz="32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832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2219325"/>
            <a:ext cx="9144000" cy="2235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sz="4200" b="1" dirty="0" smtClean="0">
                <a:solidFill>
                  <a:schemeClr val="tx2">
                    <a:lumMod val="75000"/>
                  </a:schemeClr>
                </a:solidFill>
              </a:rPr>
              <a:t>Review GRDE Paper</a:t>
            </a:r>
            <a:endParaRPr lang="en-US" sz="42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>
              <a:buNone/>
            </a:pPr>
            <a:r>
              <a:rPr lang="en-IN" b="1" dirty="0" smtClean="0"/>
              <a:t>Open </a:t>
            </a:r>
            <a:r>
              <a:rPr lang="en-IN" b="1" dirty="0" smtClean="0">
                <a:solidFill>
                  <a:srgbClr val="FF0000"/>
                </a:solidFill>
              </a:rPr>
              <a:t>GRDE.pdf</a:t>
            </a:r>
            <a:endParaRPr lang="en-I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sz="4200" b="1" dirty="0" smtClean="0">
                <a:solidFill>
                  <a:schemeClr val="tx2">
                    <a:lumMod val="75000"/>
                  </a:schemeClr>
                </a:solidFill>
              </a:rPr>
              <a:t>Optimization Toolbox Demo</a:t>
            </a:r>
            <a:endParaRPr lang="en-US" sz="42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>
              <a:buNone/>
            </a:pPr>
            <a:r>
              <a:rPr lang="en-IN" b="1" dirty="0" smtClean="0"/>
              <a:t>Explore</a:t>
            </a:r>
          </a:p>
          <a:p>
            <a:pPr eaLnBrk="1" hangingPunct="1">
              <a:buNone/>
            </a:pPr>
            <a:r>
              <a:rPr lang="en-IN" b="1" dirty="0" smtClean="0">
                <a:solidFill>
                  <a:srgbClr val="FF0000"/>
                </a:solidFill>
              </a:rPr>
              <a:t>GUI </a:t>
            </a:r>
            <a:r>
              <a:rPr lang="en-IN" b="1" dirty="0" err="1" smtClean="0">
                <a:solidFill>
                  <a:srgbClr val="FF0000"/>
                </a:solidFill>
              </a:rPr>
              <a:t>Softcomputing</a:t>
            </a:r>
            <a:r>
              <a:rPr lang="en-IN" b="1" dirty="0" smtClean="0">
                <a:solidFill>
                  <a:srgbClr val="FF0000"/>
                </a:solidFill>
              </a:rPr>
              <a:t> Optimization ToolBox.jar</a:t>
            </a:r>
            <a:endParaRPr lang="en-I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Sub Set Problem 1</a:t>
            </a:r>
            <a:endParaRPr lang="en-US" sz="32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IN" b="1" dirty="0" smtClean="0"/>
              <a:t>Problem Statement</a:t>
            </a:r>
          </a:p>
          <a:p>
            <a:pPr eaLnBrk="1" hangingPunct="1">
              <a:buFont typeface="Wingdings" pitchFamily="2" charset="2"/>
              <a:buNone/>
            </a:pPr>
            <a:r>
              <a:rPr lang="en-IN" dirty="0" smtClean="0"/>
              <a:t>Find the number of a subset from a set of numbers whose sum is zero. </a:t>
            </a:r>
          </a:p>
          <a:p>
            <a:pPr eaLnBrk="1" hangingPunct="1">
              <a:buFont typeface="Wingdings" pitchFamily="2" charset="2"/>
              <a:buNone/>
            </a:pPr>
            <a:r>
              <a:rPr lang="en-IN" b="1" dirty="0" smtClean="0"/>
              <a:t>Constraint</a:t>
            </a:r>
            <a:r>
              <a:rPr lang="en-IN" dirty="0" smtClean="0"/>
              <a:t>: </a:t>
            </a:r>
            <a:r>
              <a:rPr lang="en-IN" b="1" dirty="0" smtClean="0">
                <a:solidFill>
                  <a:srgbClr val="FF0000"/>
                </a:solidFill>
              </a:rPr>
              <a:t>Subset size must be 5</a:t>
            </a:r>
            <a:r>
              <a:rPr lang="en-IN" dirty="0" smtClean="0"/>
              <a:t>.</a:t>
            </a:r>
          </a:p>
          <a:p>
            <a:pPr eaLnBrk="1" hangingPunct="1">
              <a:buFont typeface="Wingdings" pitchFamily="2" charset="2"/>
              <a:buNone/>
            </a:pPr>
            <a:r>
              <a:rPr lang="en-IN" dirty="0" smtClean="0"/>
              <a:t>A={-12,-3,-6,7,2,-2,6,3,9,-7,-5,-8,1,11,-9,-4}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sz="4200" b="1" dirty="0" smtClean="0">
                <a:solidFill>
                  <a:schemeClr val="tx2">
                    <a:lumMod val="75000"/>
                  </a:schemeClr>
                </a:solidFill>
              </a:rPr>
              <a:t>One page Writing</a:t>
            </a:r>
            <a:endParaRPr lang="en-US" sz="42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IN" b="1" dirty="0" smtClean="0">
                <a:solidFill>
                  <a:srgbClr val="FF0000"/>
                </a:solidFill>
              </a:rPr>
              <a:t>To improve technical writing:</a:t>
            </a:r>
          </a:p>
          <a:p>
            <a:pPr eaLnBrk="1" hangingPunct="1"/>
            <a:r>
              <a:rPr lang="en-IN" b="1" dirty="0" smtClean="0"/>
              <a:t>Write Abstract and Conclusion of any good Journal (e.g. IEEE Transaction).</a:t>
            </a:r>
          </a:p>
          <a:p>
            <a:pPr eaLnBrk="1" hangingPunct="1"/>
            <a:r>
              <a:rPr lang="en-IN" b="1" dirty="0" smtClean="0"/>
              <a:t>Repeat the practice for 60 days (2 Months).</a:t>
            </a:r>
          </a:p>
          <a:p>
            <a:pPr eaLnBrk="1" hangingPunct="1"/>
            <a:r>
              <a:rPr lang="en-IN" b="1" dirty="0" smtClean="0"/>
              <a:t>Checked weekly in the lab.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sz="4200" b="1" dirty="0" err="1" smtClean="0">
                <a:solidFill>
                  <a:schemeClr val="tx2">
                    <a:lumMod val="75000"/>
                  </a:schemeClr>
                </a:solidFill>
              </a:rPr>
              <a:t>Sandeep</a:t>
            </a:r>
            <a:r>
              <a:rPr lang="en-IN" sz="42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IN" sz="4200" b="1" dirty="0" err="1" smtClean="0">
                <a:solidFill>
                  <a:schemeClr val="tx2">
                    <a:lumMod val="75000"/>
                  </a:schemeClr>
                </a:solidFill>
              </a:rPr>
              <a:t>Maheshwari</a:t>
            </a:r>
            <a:endParaRPr lang="en-US" sz="42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>
              <a:buNone/>
            </a:pPr>
            <a:r>
              <a:rPr lang="en-IN" b="1" dirty="0" smtClean="0"/>
              <a:t>Watch the videos of </a:t>
            </a:r>
          </a:p>
          <a:p>
            <a:pPr eaLnBrk="1" hangingPunct="1">
              <a:buNone/>
            </a:pPr>
            <a:r>
              <a:rPr lang="en-IN" b="1" dirty="0" err="1" smtClean="0">
                <a:solidFill>
                  <a:srgbClr val="FF0000"/>
                </a:solidFill>
              </a:rPr>
              <a:t>Sandeep</a:t>
            </a:r>
            <a:r>
              <a:rPr lang="en-IN" b="1" dirty="0" smtClean="0">
                <a:solidFill>
                  <a:srgbClr val="FF0000"/>
                </a:solidFill>
              </a:rPr>
              <a:t> </a:t>
            </a:r>
            <a:r>
              <a:rPr lang="en-IN" b="1" dirty="0" err="1" smtClean="0">
                <a:solidFill>
                  <a:srgbClr val="FF0000"/>
                </a:solidFill>
              </a:rPr>
              <a:t>Maheshwari</a:t>
            </a:r>
            <a:endParaRPr lang="en-IN" b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b="1" dirty="0" smtClean="0">
                <a:solidFill>
                  <a:srgbClr val="FF0000"/>
                </a:solidFill>
              </a:rPr>
              <a:t>Assignment – 9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/>
            <a:r>
              <a:rPr lang="en-IN" sz="2800" b="1" dirty="0" smtClean="0"/>
              <a:t>Explore GA Optimization </a:t>
            </a:r>
            <a:r>
              <a:rPr lang="en-IN" sz="2800" b="1" dirty="0" err="1" smtClean="0"/>
              <a:t>ToolBox</a:t>
            </a:r>
            <a:r>
              <a:rPr lang="en-IN" sz="2800" b="1" dirty="0" smtClean="0"/>
              <a:t> of </a:t>
            </a:r>
            <a:r>
              <a:rPr lang="en-IN" sz="2800" b="1" dirty="0" err="1" smtClean="0"/>
              <a:t>Matlab</a:t>
            </a:r>
            <a:endParaRPr lang="en-IN" sz="2800" b="1" dirty="0" smtClean="0"/>
          </a:p>
          <a:p>
            <a:pPr eaLnBrk="1" hangingPunct="1"/>
            <a:endParaRPr lang="en-IN" sz="2800" dirty="0" smtClean="0"/>
          </a:p>
          <a:p>
            <a:pPr eaLnBrk="1" hangingPunct="1">
              <a:buNone/>
            </a:pPr>
            <a:r>
              <a:rPr lang="en-IN" sz="2800" b="1" dirty="0" smtClean="0"/>
              <a:t>Go to  </a:t>
            </a:r>
            <a:r>
              <a:rPr lang="en-IN" sz="2800" dirty="0" smtClean="0">
                <a:sym typeface="Wingdings" pitchFamily="2" charset="2"/>
              </a:rPr>
              <a:t> www.</a:t>
            </a:r>
            <a:r>
              <a:rPr lang="en-IN" sz="2800" dirty="0" smtClean="0"/>
              <a:t>YouTube.com</a:t>
            </a:r>
          </a:p>
          <a:p>
            <a:pPr eaLnBrk="1" hangingPunct="1">
              <a:buNone/>
            </a:pPr>
            <a:r>
              <a:rPr lang="en-IN" sz="2800" dirty="0" smtClean="0"/>
              <a:t>Search for “Genetic Algorithm Optimization in </a:t>
            </a:r>
            <a:r>
              <a:rPr lang="en-IN" sz="2800" dirty="0" err="1" smtClean="0"/>
              <a:t>Matlab</a:t>
            </a:r>
            <a:r>
              <a:rPr lang="en-IN" sz="2800" dirty="0" smtClean="0"/>
              <a:t>”</a:t>
            </a:r>
          </a:p>
          <a:p>
            <a:pPr eaLnBrk="1" hangingPunct="1">
              <a:buNone/>
            </a:pPr>
            <a:endParaRPr lang="en-IN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sz="3200" b="1" dirty="0" smtClean="0">
                <a:solidFill>
                  <a:schemeClr val="tx2">
                    <a:lumMod val="75000"/>
                  </a:schemeClr>
                </a:solidFill>
              </a:rPr>
              <a:t>How to merge the results of different </a:t>
            </a:r>
            <a:r>
              <a:rPr lang="en-IN" sz="3200" b="1" dirty="0" err="1" smtClean="0">
                <a:solidFill>
                  <a:schemeClr val="tx2">
                    <a:lumMod val="75000"/>
                  </a:schemeClr>
                </a:solidFill>
              </a:rPr>
              <a:t>Algos</a:t>
            </a:r>
            <a:r>
              <a:rPr lang="en-IN" sz="3200" b="1" dirty="0" smtClean="0">
                <a:solidFill>
                  <a:schemeClr val="tx2">
                    <a:lumMod val="75000"/>
                  </a:schemeClr>
                </a:solidFill>
              </a:rPr>
              <a:t> for same fitness function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>
              <a:buNone/>
            </a:pPr>
            <a:endParaRPr lang="en-US" dirty="0" smtClean="0"/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83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How to merge the results of different </a:t>
            </a:r>
            <a:r>
              <a:rPr lang="en-IN" b="1" dirty="0" err="1" smtClean="0">
                <a:solidFill>
                  <a:schemeClr val="tx2">
                    <a:lumMod val="75000"/>
                  </a:schemeClr>
                </a:solidFill>
              </a:rPr>
              <a:t>Algos</a:t>
            </a:r>
            <a:endParaRPr lang="en-IN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>
              <a:buNone/>
            </a:pPr>
            <a:r>
              <a:rPr lang="en-US" sz="3000" b="1" dirty="0" smtClean="0">
                <a:solidFill>
                  <a:srgbClr val="FF0000"/>
                </a:solidFill>
              </a:rPr>
              <a:t>Step I</a:t>
            </a:r>
            <a:r>
              <a:rPr lang="en-US" sz="3000" dirty="0" smtClean="0"/>
              <a:t> </a:t>
            </a:r>
          </a:p>
          <a:p>
            <a:pPr eaLnBrk="1" hangingPunct="1">
              <a:buNone/>
            </a:pPr>
            <a:r>
              <a:rPr lang="en-US" sz="3000" dirty="0" smtClean="0">
                <a:sym typeface="Wingdings" pitchFamily="2" charset="2"/>
              </a:rPr>
              <a:t>Define Fitness Function in 	</a:t>
            </a:r>
            <a:r>
              <a:rPr lang="en-US" sz="3000" b="1" dirty="0" smtClean="0">
                <a:solidFill>
                  <a:srgbClr val="002060"/>
                </a:solidFill>
                <a:sym typeface="Wingdings" pitchFamily="2" charset="2"/>
              </a:rPr>
              <a:t>fitness.py</a:t>
            </a:r>
          </a:p>
          <a:p>
            <a:pPr eaLnBrk="1" hangingPunct="1">
              <a:buNone/>
            </a:pPr>
            <a:r>
              <a:rPr lang="en-US" sz="3000" b="1" dirty="0" smtClean="0">
                <a:solidFill>
                  <a:srgbClr val="FF0000"/>
                </a:solidFill>
                <a:sym typeface="Wingdings" pitchFamily="2" charset="2"/>
              </a:rPr>
              <a:t>Step II</a:t>
            </a:r>
            <a:r>
              <a:rPr lang="en-US" sz="3000" dirty="0" smtClean="0">
                <a:sym typeface="Wingdings" pitchFamily="2" charset="2"/>
              </a:rPr>
              <a:t> </a:t>
            </a:r>
          </a:p>
          <a:p>
            <a:pPr eaLnBrk="1" hangingPunct="1">
              <a:buNone/>
            </a:pPr>
            <a:r>
              <a:rPr lang="en-US" sz="3000" dirty="0" smtClean="0">
                <a:sym typeface="Wingdings" pitchFamily="2" charset="2"/>
              </a:rPr>
              <a:t>Import the Fitness Function file in to </a:t>
            </a:r>
            <a:r>
              <a:rPr lang="en-US" sz="3000" dirty="0" err="1" smtClean="0">
                <a:sym typeface="Wingdings" pitchFamily="2" charset="2"/>
              </a:rPr>
              <a:t>algo</a:t>
            </a:r>
            <a:r>
              <a:rPr lang="en-US" sz="3000" dirty="0" smtClean="0">
                <a:sym typeface="Wingdings" pitchFamily="2" charset="2"/>
              </a:rPr>
              <a:t> program</a:t>
            </a:r>
          </a:p>
          <a:p>
            <a:pPr eaLnBrk="1" hangingPunct="1">
              <a:buNone/>
            </a:pPr>
            <a:r>
              <a:rPr lang="en-US" sz="3000" dirty="0" smtClean="0">
                <a:sym typeface="Wingdings" pitchFamily="2" charset="2"/>
              </a:rPr>
              <a:t>		</a:t>
            </a:r>
            <a:r>
              <a:rPr lang="en-US" sz="3000" b="1" dirty="0" smtClean="0">
                <a:solidFill>
                  <a:srgbClr val="008C67"/>
                </a:solidFill>
                <a:sym typeface="Wingdings" pitchFamily="2" charset="2"/>
              </a:rPr>
              <a:t>from </a:t>
            </a:r>
            <a:r>
              <a:rPr lang="en-US" sz="3000" b="1" dirty="0" smtClean="0">
                <a:solidFill>
                  <a:srgbClr val="002060"/>
                </a:solidFill>
                <a:sym typeface="Wingdings" pitchFamily="2" charset="2"/>
              </a:rPr>
              <a:t>fitness</a:t>
            </a:r>
            <a:r>
              <a:rPr lang="en-US" sz="3000" b="1" dirty="0" smtClean="0">
                <a:solidFill>
                  <a:srgbClr val="008C67"/>
                </a:solidFill>
                <a:sym typeface="Wingdings" pitchFamily="2" charset="2"/>
              </a:rPr>
              <a:t> import </a:t>
            </a:r>
            <a:r>
              <a:rPr lang="en-US" sz="3000" b="1" dirty="0" err="1" smtClean="0">
                <a:solidFill>
                  <a:srgbClr val="008C67"/>
                </a:solidFill>
                <a:sym typeface="Wingdings" pitchFamily="2" charset="2"/>
              </a:rPr>
              <a:t>FitnessFunction</a:t>
            </a:r>
            <a:endParaRPr lang="en-US" sz="3000" b="1" dirty="0" smtClean="0">
              <a:solidFill>
                <a:srgbClr val="008C67"/>
              </a:solidFill>
              <a:sym typeface="Wingdings" pitchFamily="2" charset="2"/>
            </a:endParaRPr>
          </a:p>
          <a:p>
            <a:pPr eaLnBrk="1" hangingPunct="1">
              <a:buNone/>
            </a:pPr>
            <a:r>
              <a:rPr lang="en-US" sz="3000" dirty="0" smtClean="0">
                <a:sym typeface="Wingdings" pitchFamily="2" charset="2"/>
              </a:rPr>
              <a:t>		GA.py  Random.py   DE.py   ABC.py</a:t>
            </a:r>
          </a:p>
          <a:p>
            <a:pPr eaLnBrk="1" hangingPunct="1">
              <a:buNone/>
            </a:pPr>
            <a:r>
              <a:rPr lang="en-US" sz="3000" b="1" dirty="0" smtClean="0">
                <a:solidFill>
                  <a:srgbClr val="FF0000"/>
                </a:solidFill>
                <a:sym typeface="Wingdings" pitchFamily="2" charset="2"/>
              </a:rPr>
              <a:t>Step III</a:t>
            </a:r>
          </a:p>
          <a:p>
            <a:pPr eaLnBrk="1" hangingPunct="1">
              <a:buNone/>
            </a:pPr>
            <a:r>
              <a:rPr lang="en-US" sz="3000" dirty="0" smtClean="0">
                <a:sym typeface="Wingdings" pitchFamily="2" charset="2"/>
              </a:rPr>
              <a:t>Merge Results and Plotting  Merge.py</a:t>
            </a:r>
            <a:endParaRPr lang="en-US" sz="3000" dirty="0" smtClean="0"/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84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How to merge the results of different </a:t>
            </a:r>
            <a:r>
              <a:rPr lang="en-IN" b="1" dirty="0" err="1" smtClean="0">
                <a:solidFill>
                  <a:schemeClr val="tx2">
                    <a:lumMod val="75000"/>
                  </a:schemeClr>
                </a:solidFill>
              </a:rPr>
              <a:t>Algos</a:t>
            </a:r>
            <a:endParaRPr lang="en-IN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>
              <a:buNone/>
            </a:pPr>
            <a:r>
              <a:rPr lang="en-US" dirty="0" smtClean="0"/>
              <a:t>python Demo</a:t>
            </a:r>
          </a:p>
          <a:p>
            <a:pPr eaLnBrk="1" hangingPunct="1">
              <a:buNone/>
            </a:pPr>
            <a:endParaRPr lang="en-US" dirty="0" smtClean="0"/>
          </a:p>
          <a:p>
            <a:pPr eaLnBrk="1" hangingPunct="1">
              <a:buNone/>
            </a:pPr>
            <a:r>
              <a:rPr lang="en-US" dirty="0" smtClean="0"/>
              <a:t>05-MergeAndPlot.py</a:t>
            </a:r>
            <a:endParaRPr lang="en-US" sz="3000" b="1" dirty="0" smtClean="0"/>
          </a:p>
          <a:p>
            <a:pPr eaLnBrk="1" hangingPunct="1">
              <a:buNone/>
            </a:pPr>
            <a:endParaRPr lang="en-US" dirty="0" smtClean="0"/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85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Differential Evolution (DE)</a:t>
            </a:r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86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Differential Evolution (DE)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/>
            <a:r>
              <a:rPr lang="en-US" dirty="0" smtClean="0"/>
              <a:t>More on</a:t>
            </a:r>
          </a:p>
          <a:p>
            <a:pPr eaLnBrk="1" hangingPunct="1">
              <a:buNone/>
            </a:pPr>
            <a:r>
              <a:rPr lang="en-US" sz="3000" b="1" dirty="0" smtClean="0"/>
              <a:t>Nature Inspired Optimization Algorithms </a:t>
            </a:r>
            <a:r>
              <a:rPr lang="en-US" sz="3000" b="1" dirty="0" smtClean="0">
                <a:sym typeface="Wingdings" pitchFamily="2" charset="2"/>
              </a:rPr>
              <a:t> </a:t>
            </a:r>
            <a:r>
              <a:rPr lang="en-US" sz="3000" b="1" dirty="0" smtClean="0"/>
              <a:t>Chapter 6</a:t>
            </a:r>
          </a:p>
          <a:p>
            <a:pPr eaLnBrk="1" hangingPunct="1">
              <a:buNone/>
            </a:pPr>
            <a:endParaRPr lang="en-US" dirty="0" smtClean="0"/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87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Differential Evolution (DE)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/>
            <a:r>
              <a:rPr lang="en-IN" dirty="0" smtClean="0"/>
              <a:t>It was developed in R. </a:t>
            </a:r>
            <a:r>
              <a:rPr lang="en-IN" dirty="0" err="1" smtClean="0"/>
              <a:t>Storn</a:t>
            </a:r>
            <a:r>
              <a:rPr lang="en-IN" dirty="0" smtClean="0"/>
              <a:t> and K. Price in 1996.</a:t>
            </a:r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88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Differential Evolution (DE)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/>
            <a:r>
              <a:rPr lang="en-IN" dirty="0" smtClean="0"/>
              <a:t>It was developed in R. </a:t>
            </a:r>
            <a:r>
              <a:rPr lang="en-IN" dirty="0" err="1" smtClean="0"/>
              <a:t>Storn</a:t>
            </a:r>
            <a:r>
              <a:rPr lang="en-IN" dirty="0" smtClean="0"/>
              <a:t> and K. Price in 1996.</a:t>
            </a:r>
          </a:p>
          <a:p>
            <a:pPr eaLnBrk="1" hangingPunct="1"/>
            <a:r>
              <a:rPr lang="en-US" dirty="0" smtClean="0"/>
              <a:t>It is a </a:t>
            </a:r>
            <a:r>
              <a:rPr lang="en-IN" dirty="0" smtClean="0"/>
              <a:t>vector-based </a:t>
            </a:r>
            <a:r>
              <a:rPr lang="en-IN" dirty="0" err="1" smtClean="0"/>
              <a:t>metaheuristic</a:t>
            </a:r>
            <a:r>
              <a:rPr lang="en-IN" dirty="0" smtClean="0"/>
              <a:t> algorithm.</a:t>
            </a:r>
            <a:endParaRPr lang="en-US" dirty="0" smtClean="0"/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89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150938" y="617538"/>
            <a:ext cx="7993062" cy="1143000"/>
          </a:xfrm>
        </p:spPr>
        <p:txBody>
          <a:bodyPr/>
          <a:lstStyle/>
          <a:p>
            <a:pPr eaLnBrk="1" hangingPunct="1"/>
            <a:r>
              <a:rPr lang="en-IN" sz="4000" b="1" dirty="0" smtClean="0"/>
              <a:t>Subset Problem</a:t>
            </a:r>
            <a:br>
              <a:rPr lang="en-IN" sz="4000" b="1" dirty="0" smtClean="0"/>
            </a:br>
            <a:r>
              <a:rPr lang="en-IN" sz="4000" b="1" dirty="0" smtClean="0"/>
              <a:t>Heuristics Approach</a:t>
            </a:r>
          </a:p>
        </p:txBody>
      </p:sp>
      <p:sp>
        <p:nvSpPr>
          <p:cNvPr id="28678" name="AutoShape 8"/>
          <p:cNvSpPr>
            <a:spLocks noChangeArrowheads="1"/>
          </p:cNvSpPr>
          <p:nvPr/>
        </p:nvSpPr>
        <p:spPr bwMode="auto">
          <a:xfrm>
            <a:off x="1143000" y="2133600"/>
            <a:ext cx="4724400" cy="503853"/>
          </a:xfrm>
          <a:prstGeom prst="roundRect">
            <a:avLst>
              <a:gd name="adj" fmla="val 306"/>
            </a:avLst>
          </a:prstGeom>
          <a:noFill/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GB" sz="3000" b="1" u="none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Select Random Set of size 5</a:t>
            </a:r>
            <a:endParaRPr lang="en-GB" sz="3000" b="1" u="none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79" name="AutoShape 11"/>
          <p:cNvSpPr>
            <a:spLocks noChangeArrowheads="1"/>
          </p:cNvSpPr>
          <p:nvPr/>
        </p:nvSpPr>
        <p:spPr bwMode="auto">
          <a:xfrm>
            <a:off x="1143000" y="2971800"/>
            <a:ext cx="4114800" cy="587829"/>
          </a:xfrm>
          <a:prstGeom prst="roundRect">
            <a:avLst>
              <a:gd name="adj" fmla="val 306"/>
            </a:avLst>
          </a:prstGeom>
          <a:noFill/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GB" sz="3000" b="1" u="none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Calculate </a:t>
            </a:r>
            <a:r>
              <a:rPr lang="en-GB" sz="3000" b="1" u="none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sum</a:t>
            </a:r>
            <a:endParaRPr lang="en-GB" sz="3000" b="1" u="none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81" name="Down Arrow 23"/>
          <p:cNvSpPr>
            <a:spLocks noChangeArrowheads="1"/>
          </p:cNvSpPr>
          <p:nvPr/>
        </p:nvSpPr>
        <p:spPr bwMode="auto">
          <a:xfrm>
            <a:off x="3124200" y="2667000"/>
            <a:ext cx="152400" cy="251927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IN"/>
          </a:p>
        </p:txBody>
      </p:sp>
      <p:sp>
        <p:nvSpPr>
          <p:cNvPr id="28682" name="Down Arrow 24"/>
          <p:cNvSpPr>
            <a:spLocks noChangeArrowheads="1"/>
          </p:cNvSpPr>
          <p:nvPr/>
        </p:nvSpPr>
        <p:spPr bwMode="auto">
          <a:xfrm>
            <a:off x="3124200" y="3581400"/>
            <a:ext cx="152400" cy="251927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IN"/>
          </a:p>
        </p:txBody>
      </p:sp>
      <p:sp>
        <p:nvSpPr>
          <p:cNvPr id="28683" name="Flowchart: Decision 25"/>
          <p:cNvSpPr>
            <a:spLocks noChangeArrowheads="1"/>
          </p:cNvSpPr>
          <p:nvPr/>
        </p:nvSpPr>
        <p:spPr bwMode="auto">
          <a:xfrm>
            <a:off x="1752600" y="5029200"/>
            <a:ext cx="3048000" cy="1343608"/>
          </a:xfrm>
          <a:prstGeom prst="flowChartDecision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algn="ctr"/>
            <a:r>
              <a:rPr lang="en-IN" sz="1600" b="1" u="none" dirty="0"/>
              <a:t>Termination </a:t>
            </a:r>
          </a:p>
          <a:p>
            <a:pPr algn="ctr"/>
            <a:r>
              <a:rPr lang="en-IN" sz="1600" b="1" u="none" dirty="0"/>
              <a:t>Condition</a:t>
            </a:r>
          </a:p>
        </p:txBody>
      </p:sp>
      <p:cxnSp>
        <p:nvCxnSpPr>
          <p:cNvPr id="28685" name="Elbow Connector 28"/>
          <p:cNvCxnSpPr>
            <a:cxnSpLocks noChangeShapeType="1"/>
            <a:stCxn id="28683" idx="1"/>
            <a:endCxn id="28678" idx="1"/>
          </p:cNvCxnSpPr>
          <p:nvPr/>
        </p:nvCxnSpPr>
        <p:spPr bwMode="auto">
          <a:xfrm rot="10800000">
            <a:off x="1143000" y="2385528"/>
            <a:ext cx="609600" cy="3315477"/>
          </a:xfrm>
          <a:prstGeom prst="bentConnector3">
            <a:avLst>
              <a:gd name="adj1" fmla="val 137500"/>
            </a:avLst>
          </a:prstGeom>
          <a:noFill/>
          <a:ln w="28575" algn="ctr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28686" name="Straight Arrow Connector 31"/>
          <p:cNvCxnSpPr>
            <a:cxnSpLocks noChangeShapeType="1"/>
            <a:stCxn id="28683" idx="3"/>
            <a:endCxn id="28687" idx="1"/>
          </p:cNvCxnSpPr>
          <p:nvPr/>
        </p:nvCxnSpPr>
        <p:spPr bwMode="auto">
          <a:xfrm>
            <a:off x="4800600" y="5701004"/>
            <a:ext cx="914400" cy="13996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 type="arrow" w="med" len="med"/>
          </a:ln>
        </p:spPr>
      </p:cxnSp>
      <p:sp>
        <p:nvSpPr>
          <p:cNvPr id="28687" name="AutoShape 15"/>
          <p:cNvSpPr>
            <a:spLocks noChangeArrowheads="1"/>
          </p:cNvSpPr>
          <p:nvPr/>
        </p:nvSpPr>
        <p:spPr bwMode="auto">
          <a:xfrm>
            <a:off x="5715000" y="5486400"/>
            <a:ext cx="3200400" cy="457200"/>
          </a:xfrm>
          <a:prstGeom prst="roundRect">
            <a:avLst>
              <a:gd name="adj" fmla="val 306"/>
            </a:avLst>
          </a:prstGeom>
          <a:noFill/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GB" sz="3000" b="1" u="none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Return </a:t>
            </a:r>
            <a:r>
              <a:rPr lang="en-GB" sz="3000" b="1" u="none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list of sets</a:t>
            </a:r>
          </a:p>
        </p:txBody>
      </p:sp>
      <p:sp>
        <p:nvSpPr>
          <p:cNvPr id="28688" name="TextBox 33"/>
          <p:cNvSpPr txBox="1">
            <a:spLocks noChangeArrowheads="1"/>
          </p:cNvSpPr>
          <p:nvPr/>
        </p:nvSpPr>
        <p:spPr bwMode="auto">
          <a:xfrm>
            <a:off x="990600" y="5181600"/>
            <a:ext cx="612668" cy="508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 sz="2400" b="1" u="none" dirty="0"/>
              <a:t>No</a:t>
            </a:r>
          </a:p>
        </p:txBody>
      </p:sp>
      <p:sp>
        <p:nvSpPr>
          <p:cNvPr id="28689" name="TextBox 34"/>
          <p:cNvSpPr txBox="1">
            <a:spLocks noChangeArrowheads="1"/>
          </p:cNvSpPr>
          <p:nvPr/>
        </p:nvSpPr>
        <p:spPr bwMode="auto">
          <a:xfrm>
            <a:off x="4677307" y="3733800"/>
            <a:ext cx="732893" cy="508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 sz="2400" b="1" u="none" dirty="0"/>
              <a:t>Yes</a:t>
            </a:r>
          </a:p>
        </p:txBody>
      </p:sp>
      <p:sp>
        <p:nvSpPr>
          <p:cNvPr id="17" name="Flowchart: Decision 25"/>
          <p:cNvSpPr>
            <a:spLocks noChangeArrowheads="1"/>
          </p:cNvSpPr>
          <p:nvPr/>
        </p:nvSpPr>
        <p:spPr bwMode="auto">
          <a:xfrm>
            <a:off x="1676400" y="3886200"/>
            <a:ext cx="3048000" cy="609600"/>
          </a:xfrm>
          <a:prstGeom prst="flowChartDecision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algn="ctr"/>
            <a:r>
              <a:rPr lang="en-IN" sz="1600" b="1" u="none" dirty="0" smtClean="0"/>
              <a:t>If SUM is 0</a:t>
            </a:r>
            <a:endParaRPr lang="en-IN" sz="1600" b="1" u="none" dirty="0"/>
          </a:p>
        </p:txBody>
      </p:sp>
      <p:sp>
        <p:nvSpPr>
          <p:cNvPr id="19" name="AutoShape 15"/>
          <p:cNvSpPr>
            <a:spLocks noChangeArrowheads="1"/>
          </p:cNvSpPr>
          <p:nvPr/>
        </p:nvSpPr>
        <p:spPr bwMode="auto">
          <a:xfrm>
            <a:off x="5638800" y="3962400"/>
            <a:ext cx="3200400" cy="457201"/>
          </a:xfrm>
          <a:prstGeom prst="roundRect">
            <a:avLst>
              <a:gd name="adj" fmla="val 306"/>
            </a:avLst>
          </a:prstGeom>
          <a:noFill/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GB" sz="3000" b="1" u="none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Save set in list</a:t>
            </a:r>
          </a:p>
        </p:txBody>
      </p:sp>
      <p:cxnSp>
        <p:nvCxnSpPr>
          <p:cNvPr id="20" name="Straight Arrow Connector 31"/>
          <p:cNvCxnSpPr>
            <a:cxnSpLocks noChangeShapeType="1"/>
            <a:stCxn id="17" idx="3"/>
            <a:endCxn id="19" idx="1"/>
          </p:cNvCxnSpPr>
          <p:nvPr/>
        </p:nvCxnSpPr>
        <p:spPr bwMode="auto">
          <a:xfrm>
            <a:off x="4724400" y="4191000"/>
            <a:ext cx="914400" cy="1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26" name="Elbow Connector 28"/>
          <p:cNvCxnSpPr>
            <a:cxnSpLocks noChangeShapeType="1"/>
            <a:stCxn id="19" idx="2"/>
          </p:cNvCxnSpPr>
          <p:nvPr/>
        </p:nvCxnSpPr>
        <p:spPr bwMode="auto">
          <a:xfrm rot="5400000">
            <a:off x="5143500" y="2705101"/>
            <a:ext cx="381001" cy="3810000"/>
          </a:xfrm>
          <a:prstGeom prst="bentConnector2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 type="arrow" w="med" len="med"/>
          </a:ln>
        </p:spPr>
      </p:cxnSp>
      <p:sp>
        <p:nvSpPr>
          <p:cNvPr id="29" name="TextBox 34"/>
          <p:cNvSpPr txBox="1">
            <a:spLocks noChangeArrowheads="1"/>
          </p:cNvSpPr>
          <p:nvPr/>
        </p:nvSpPr>
        <p:spPr bwMode="auto">
          <a:xfrm>
            <a:off x="4800600" y="5105400"/>
            <a:ext cx="732893" cy="508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 sz="2400" b="1" u="none" dirty="0"/>
              <a:t>Yes</a:t>
            </a: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2587732" y="4495800"/>
            <a:ext cx="612668" cy="508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 sz="2400" b="1" u="none" dirty="0"/>
              <a:t>No</a:t>
            </a:r>
          </a:p>
        </p:txBody>
      </p:sp>
      <p:sp>
        <p:nvSpPr>
          <p:cNvPr id="24" name="Down Arrow 24"/>
          <p:cNvSpPr>
            <a:spLocks noChangeArrowheads="1"/>
          </p:cNvSpPr>
          <p:nvPr/>
        </p:nvSpPr>
        <p:spPr bwMode="auto">
          <a:xfrm>
            <a:off x="3124200" y="4495800"/>
            <a:ext cx="228600" cy="457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Differential Evolution (DE)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/>
            <a:r>
              <a:rPr lang="en-IN" dirty="0" smtClean="0"/>
              <a:t>It was developed in R. </a:t>
            </a:r>
            <a:r>
              <a:rPr lang="en-IN" dirty="0" err="1" smtClean="0"/>
              <a:t>Storn</a:t>
            </a:r>
            <a:r>
              <a:rPr lang="en-IN" dirty="0" smtClean="0"/>
              <a:t> and K. Price in 1996.</a:t>
            </a:r>
          </a:p>
          <a:p>
            <a:pPr eaLnBrk="1" hangingPunct="1"/>
            <a:r>
              <a:rPr lang="en-US" dirty="0" smtClean="0"/>
              <a:t>It is a </a:t>
            </a:r>
            <a:r>
              <a:rPr lang="en-IN" dirty="0" smtClean="0"/>
              <a:t>vector-based </a:t>
            </a:r>
            <a:r>
              <a:rPr lang="en-IN" dirty="0" err="1" smtClean="0"/>
              <a:t>metaheuristic</a:t>
            </a:r>
            <a:r>
              <a:rPr lang="en-IN" dirty="0" smtClean="0"/>
              <a:t> algorithm.</a:t>
            </a:r>
          </a:p>
          <a:p>
            <a:pPr eaLnBrk="1" hangingPunct="1"/>
            <a:r>
              <a:rPr lang="en-IN" dirty="0" smtClean="0"/>
              <a:t>It converges fast.</a:t>
            </a:r>
            <a:endParaRPr lang="en-US" dirty="0" smtClean="0"/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90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Differential Evolution (DE)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/>
            <a:r>
              <a:rPr lang="en-IN" dirty="0" smtClean="0"/>
              <a:t>It was developed in R. </a:t>
            </a:r>
            <a:r>
              <a:rPr lang="en-IN" dirty="0" err="1" smtClean="0"/>
              <a:t>Storn</a:t>
            </a:r>
            <a:r>
              <a:rPr lang="en-IN" dirty="0" smtClean="0"/>
              <a:t> and K. Price in 1996.</a:t>
            </a:r>
          </a:p>
          <a:p>
            <a:pPr eaLnBrk="1" hangingPunct="1"/>
            <a:r>
              <a:rPr lang="en-US" dirty="0" smtClean="0"/>
              <a:t>It is a </a:t>
            </a:r>
            <a:r>
              <a:rPr lang="en-IN" dirty="0" smtClean="0"/>
              <a:t>vector-based </a:t>
            </a:r>
            <a:r>
              <a:rPr lang="en-IN" dirty="0" err="1" smtClean="0"/>
              <a:t>metaheuristic</a:t>
            </a:r>
            <a:r>
              <a:rPr lang="en-IN" dirty="0" smtClean="0"/>
              <a:t> algorithm.</a:t>
            </a:r>
          </a:p>
          <a:p>
            <a:pPr eaLnBrk="1" hangingPunct="1"/>
            <a:r>
              <a:rPr lang="en-IN" dirty="0" smtClean="0"/>
              <a:t>It converges fast.</a:t>
            </a:r>
          </a:p>
          <a:p>
            <a:pPr eaLnBrk="1" hangingPunct="1"/>
            <a:r>
              <a:rPr lang="en-IN" dirty="0" smtClean="0"/>
              <a:t>Best suited for real type chromosomes.</a:t>
            </a:r>
            <a:endParaRPr lang="en-US" dirty="0" smtClean="0"/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91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Differential Evolution (DE)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>
              <a:buNone/>
            </a:pPr>
            <a:r>
              <a:rPr lang="en-US" dirty="0" smtClean="0"/>
              <a:t>Python Demo</a:t>
            </a:r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92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Set Partition Problem</a:t>
            </a:r>
            <a:endParaRPr lang="en-US" sz="32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b="1" dirty="0" smtClean="0">
                <a:solidFill>
                  <a:schemeClr val="tx2">
                    <a:lumMod val="75000"/>
                  </a:schemeClr>
                </a:solidFill>
              </a:rPr>
              <a:t>Set Partition Problem</a:t>
            </a:r>
            <a:endParaRPr lang="en-US" sz="32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IN" b="1" dirty="0" smtClean="0"/>
              <a:t>Problem Statement</a:t>
            </a:r>
          </a:p>
          <a:p>
            <a:pPr eaLnBrk="1" hangingPunct="1">
              <a:buFont typeface="Wingdings" pitchFamily="2" charset="2"/>
              <a:buNone/>
            </a:pPr>
            <a:r>
              <a:rPr lang="en-IN" dirty="0" smtClean="0"/>
              <a:t>Partition a set into two sub sets such that the difference between sum of subsets is min. </a:t>
            </a:r>
            <a:r>
              <a:rPr lang="en-IN" b="1" dirty="0" smtClean="0"/>
              <a:t>Constraint</a:t>
            </a:r>
            <a:r>
              <a:rPr lang="en-IN" dirty="0" smtClean="0"/>
              <a:t>: </a:t>
            </a:r>
            <a:r>
              <a:rPr lang="en-IN" dirty="0" smtClean="0">
                <a:solidFill>
                  <a:srgbClr val="FF0000"/>
                </a:solidFill>
              </a:rPr>
              <a:t>Difference in set size should not be greater than 5. </a:t>
            </a:r>
          </a:p>
          <a:p>
            <a:pPr eaLnBrk="1" hangingPunct="1">
              <a:buFont typeface="Wingdings" pitchFamily="2" charset="2"/>
              <a:buNone/>
            </a:pPr>
            <a:r>
              <a:rPr lang="en-IN" dirty="0" smtClean="0">
                <a:solidFill>
                  <a:srgbClr val="FF0000"/>
                </a:solidFill>
              </a:rPr>
              <a:t>	</a:t>
            </a:r>
            <a:r>
              <a:rPr lang="en-IN" dirty="0" smtClean="0"/>
              <a:t>A=[12,23,26,27,22,25,36,13,39,17,15,18,21,11,19,14]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sz="4000" b="1" dirty="0" smtClean="0">
                <a:solidFill>
                  <a:schemeClr val="tx2">
                    <a:lumMod val="75000"/>
                  </a:schemeClr>
                </a:solidFill>
              </a:rPr>
              <a:t>Set Partition Problem Implementation using python</a:t>
            </a:r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95</a:t>
            </a:fld>
            <a:endParaRPr lang="en-US" smtClean="0"/>
          </a:p>
        </p:txBody>
      </p:sp>
      <p:sp>
        <p:nvSpPr>
          <p:cNvPr id="4" name="Rectangle 3"/>
          <p:cNvSpPr/>
          <p:nvPr/>
        </p:nvSpPr>
        <p:spPr>
          <a:xfrm>
            <a:off x="762000" y="2362200"/>
            <a:ext cx="838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u="none" dirty="0" smtClean="0"/>
              <a:t>06-Set Partition Problem-Random.py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b="1" dirty="0" smtClean="0">
                <a:solidFill>
                  <a:srgbClr val="FF0000"/>
                </a:solidFill>
              </a:rPr>
              <a:t>Assignment – 10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algn="just" eaLnBrk="1" hangingPunct="1">
              <a:buNone/>
            </a:pPr>
            <a:r>
              <a:rPr lang="en-IN" sz="2800" b="1" dirty="0" smtClean="0"/>
              <a:t>A set S contain </a:t>
            </a:r>
            <a:r>
              <a:rPr lang="en-IN" sz="2800" b="1" u="sng" dirty="0" smtClean="0">
                <a:solidFill>
                  <a:srgbClr val="FF0000"/>
                </a:solidFill>
              </a:rPr>
              <a:t>even</a:t>
            </a:r>
            <a:r>
              <a:rPr lang="en-IN" sz="2800" b="1" dirty="0" smtClean="0"/>
              <a:t> number of elements,</a:t>
            </a:r>
          </a:p>
          <a:p>
            <a:pPr algn="just" eaLnBrk="1" hangingPunct="1">
              <a:buNone/>
            </a:pPr>
            <a:r>
              <a:rPr lang="en-IN" sz="2800" b="1" dirty="0" smtClean="0"/>
              <a:t>partition S into two sub sets (S1 and S2) such </a:t>
            </a:r>
          </a:p>
          <a:p>
            <a:pPr algn="just" eaLnBrk="1" hangingPunct="1">
              <a:buNone/>
            </a:pPr>
            <a:r>
              <a:rPr lang="en-IN" sz="2800" b="1" dirty="0" smtClean="0"/>
              <a:t>that the difference between the sum of subsets </a:t>
            </a:r>
          </a:p>
          <a:p>
            <a:pPr algn="just" eaLnBrk="1" hangingPunct="1">
              <a:buNone/>
            </a:pPr>
            <a:r>
              <a:rPr lang="en-IN" sz="2800" b="1" dirty="0" smtClean="0"/>
              <a:t>is </a:t>
            </a:r>
            <a:r>
              <a:rPr lang="en-IN" sz="2800" b="1" dirty="0" smtClean="0">
                <a:solidFill>
                  <a:srgbClr val="FF0000"/>
                </a:solidFill>
              </a:rPr>
              <a:t>min</a:t>
            </a:r>
            <a:r>
              <a:rPr lang="en-IN" sz="2800" b="1" dirty="0" smtClean="0"/>
              <a:t>.  Write a program to find </a:t>
            </a:r>
            <a:r>
              <a:rPr lang="en-IN" sz="2800" b="1" dirty="0" smtClean="0">
                <a:solidFill>
                  <a:srgbClr val="FF0000"/>
                </a:solidFill>
              </a:rPr>
              <a:t>all</a:t>
            </a:r>
            <a:r>
              <a:rPr lang="en-IN" sz="2800" b="1" dirty="0" smtClean="0"/>
              <a:t> the sub </a:t>
            </a:r>
          </a:p>
          <a:p>
            <a:pPr algn="just" eaLnBrk="1" hangingPunct="1">
              <a:buNone/>
            </a:pPr>
            <a:r>
              <a:rPr lang="en-IN" sz="2800" b="1" dirty="0" smtClean="0"/>
              <a:t>sets for (</a:t>
            </a:r>
            <a:r>
              <a:rPr lang="en-IN" sz="2800" b="1" dirty="0" smtClean="0">
                <a:solidFill>
                  <a:srgbClr val="FF0000"/>
                </a:solidFill>
              </a:rPr>
              <a:t>difference in set size</a:t>
            </a:r>
            <a:r>
              <a:rPr lang="en-IN" sz="2800" b="1" dirty="0" smtClean="0"/>
              <a:t>):</a:t>
            </a:r>
          </a:p>
          <a:p>
            <a:pPr algn="just" eaLnBrk="1" hangingPunct="1">
              <a:buNone/>
            </a:pPr>
            <a:r>
              <a:rPr lang="en-IN" sz="2800" b="1" dirty="0" smtClean="0"/>
              <a:t>(</a:t>
            </a:r>
            <a:r>
              <a:rPr lang="en-IN" sz="2800" b="1" dirty="0" err="1" smtClean="0"/>
              <a:t>i</a:t>
            </a:r>
            <a:r>
              <a:rPr lang="en-IN" sz="2800" b="1" dirty="0" smtClean="0"/>
              <a:t>) </a:t>
            </a:r>
            <a:r>
              <a:rPr lang="en-IN" sz="2800" b="1" dirty="0" err="1" smtClean="0"/>
              <a:t>SetSize</a:t>
            </a:r>
            <a:r>
              <a:rPr lang="en-IN" sz="2800" b="1" dirty="0" smtClean="0"/>
              <a:t>(S1) - </a:t>
            </a:r>
            <a:r>
              <a:rPr lang="en-IN" sz="2800" b="1" dirty="0" err="1" smtClean="0"/>
              <a:t>SetSize</a:t>
            </a:r>
            <a:r>
              <a:rPr lang="en-IN" sz="2800" b="1" dirty="0" smtClean="0"/>
              <a:t>(S2) == 0</a:t>
            </a:r>
          </a:p>
          <a:p>
            <a:pPr algn="just" eaLnBrk="1" hangingPunct="1">
              <a:buNone/>
            </a:pPr>
            <a:r>
              <a:rPr lang="en-IN" sz="2800" b="1" dirty="0" smtClean="0"/>
              <a:t>(ii) </a:t>
            </a:r>
            <a:r>
              <a:rPr lang="en-IN" sz="2800" b="1" dirty="0" err="1" smtClean="0"/>
              <a:t>SetSize</a:t>
            </a:r>
            <a:r>
              <a:rPr lang="en-IN" sz="2800" b="1" dirty="0" smtClean="0"/>
              <a:t>(S1) - </a:t>
            </a:r>
            <a:r>
              <a:rPr lang="en-IN" sz="2800" b="1" dirty="0" err="1" smtClean="0"/>
              <a:t>SetSize</a:t>
            </a:r>
            <a:r>
              <a:rPr lang="en-IN" sz="2800" b="1" dirty="0" smtClean="0"/>
              <a:t>(S2) == 2</a:t>
            </a:r>
          </a:p>
          <a:p>
            <a:pPr algn="just" eaLnBrk="1" hangingPunct="1">
              <a:buNone/>
            </a:pPr>
            <a:r>
              <a:rPr lang="en-IN" sz="2800" b="1" dirty="0" smtClean="0"/>
              <a:t>(iii) </a:t>
            </a:r>
            <a:r>
              <a:rPr lang="en-IN" sz="2800" b="1" dirty="0" err="1" smtClean="0"/>
              <a:t>SetSize</a:t>
            </a:r>
            <a:r>
              <a:rPr lang="en-IN" sz="2800" b="1" dirty="0" smtClean="0"/>
              <a:t>(S1) - </a:t>
            </a:r>
            <a:r>
              <a:rPr lang="en-IN" sz="2800" b="1" dirty="0" err="1" smtClean="0"/>
              <a:t>SetSize</a:t>
            </a:r>
            <a:r>
              <a:rPr lang="en-IN" sz="2800" b="1" dirty="0" smtClean="0"/>
              <a:t>(S2) == 4</a:t>
            </a:r>
          </a:p>
          <a:p>
            <a:pPr algn="just" eaLnBrk="1" hangingPunct="1">
              <a:buNone/>
            </a:pPr>
            <a:endParaRPr lang="en-IN" sz="28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b="1" dirty="0" smtClean="0">
                <a:solidFill>
                  <a:srgbClr val="FF0000"/>
                </a:solidFill>
              </a:rPr>
              <a:t>Assignment – 11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 algn="just" eaLnBrk="1" hangingPunct="1">
              <a:buNone/>
            </a:pPr>
            <a:r>
              <a:rPr lang="en-IN" sz="2800" b="1" dirty="0" smtClean="0"/>
              <a:t>A set S contain </a:t>
            </a:r>
            <a:r>
              <a:rPr lang="en-IN" sz="2800" b="1" u="sng" dirty="0" smtClean="0">
                <a:solidFill>
                  <a:srgbClr val="FF0000"/>
                </a:solidFill>
              </a:rPr>
              <a:t>even</a:t>
            </a:r>
            <a:r>
              <a:rPr lang="en-IN" sz="2800" b="1" dirty="0" smtClean="0"/>
              <a:t> number of elements,</a:t>
            </a:r>
          </a:p>
          <a:p>
            <a:pPr algn="just" eaLnBrk="1" hangingPunct="1">
              <a:buNone/>
            </a:pPr>
            <a:r>
              <a:rPr lang="en-IN" sz="2800" b="1" dirty="0" smtClean="0"/>
              <a:t>partition S into two sub sets (S1 and S2) such </a:t>
            </a:r>
          </a:p>
          <a:p>
            <a:pPr algn="just" eaLnBrk="1" hangingPunct="1">
              <a:buNone/>
            </a:pPr>
            <a:r>
              <a:rPr lang="en-IN" sz="2800" b="1" dirty="0" smtClean="0"/>
              <a:t>that the difference between the sum of subsets </a:t>
            </a:r>
          </a:p>
          <a:p>
            <a:pPr algn="just" eaLnBrk="1" hangingPunct="1">
              <a:buNone/>
            </a:pPr>
            <a:r>
              <a:rPr lang="en-IN" sz="2800" b="1" dirty="0" smtClean="0"/>
              <a:t>is </a:t>
            </a:r>
            <a:r>
              <a:rPr lang="en-IN" sz="2800" b="1" dirty="0" smtClean="0">
                <a:solidFill>
                  <a:srgbClr val="FF0000"/>
                </a:solidFill>
              </a:rPr>
              <a:t>min</a:t>
            </a:r>
            <a:r>
              <a:rPr lang="en-IN" sz="2800" b="1" dirty="0" smtClean="0"/>
              <a:t>.  Write a program to find </a:t>
            </a:r>
            <a:r>
              <a:rPr lang="en-IN" sz="2800" b="1" dirty="0" smtClean="0">
                <a:solidFill>
                  <a:srgbClr val="FF0000"/>
                </a:solidFill>
              </a:rPr>
              <a:t>all </a:t>
            </a:r>
            <a:r>
              <a:rPr lang="en-IN" sz="2800" b="1" dirty="0" smtClean="0"/>
              <a:t>the sub </a:t>
            </a:r>
          </a:p>
          <a:p>
            <a:pPr algn="just" eaLnBrk="1" hangingPunct="1">
              <a:buNone/>
            </a:pPr>
            <a:r>
              <a:rPr lang="en-IN" sz="2800" b="1" dirty="0" smtClean="0"/>
              <a:t>sets whose </a:t>
            </a:r>
            <a:r>
              <a:rPr lang="en-IN" sz="2800" b="1" dirty="0" smtClean="0">
                <a:solidFill>
                  <a:srgbClr val="FF0000"/>
                </a:solidFill>
              </a:rPr>
              <a:t>set size difference </a:t>
            </a:r>
            <a:r>
              <a:rPr lang="en-IN" sz="2800" b="1" dirty="0" smtClean="0"/>
              <a:t>is between (0 </a:t>
            </a:r>
          </a:p>
          <a:p>
            <a:pPr algn="just" eaLnBrk="1" hangingPunct="1">
              <a:buNone/>
            </a:pPr>
            <a:r>
              <a:rPr lang="en-IN" sz="2800" b="1" dirty="0" smtClean="0"/>
              <a:t>and 6).</a:t>
            </a:r>
          </a:p>
          <a:p>
            <a:pPr algn="just" eaLnBrk="1" hangingPunct="1">
              <a:buNone/>
            </a:pPr>
            <a:endParaRPr lang="en-IN" sz="28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150938" y="617538"/>
            <a:ext cx="7993062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IN" sz="4000" b="1" dirty="0" smtClean="0">
                <a:solidFill>
                  <a:schemeClr val="tx2">
                    <a:lumMod val="75000"/>
                  </a:schemeClr>
                </a:solidFill>
              </a:rPr>
              <a:t>Travelling Salesman Problem</a:t>
            </a:r>
            <a:endParaRPr lang="en-US" sz="28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364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DE953FB9-BC68-4997-8E86-755FB6776B95}" type="slidenum">
              <a:rPr lang="en-US" smtClean="0"/>
              <a:pPr>
                <a:defRPr/>
              </a:pPr>
              <a:t>98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150938" y="617538"/>
            <a:ext cx="7993062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IN" sz="3600" b="1" dirty="0" smtClean="0">
                <a:solidFill>
                  <a:schemeClr val="tx2">
                    <a:lumMod val="75000"/>
                  </a:schemeClr>
                </a:solidFill>
              </a:rPr>
              <a:t>Travelling Salesman Problem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686800" cy="4876800"/>
          </a:xfrm>
        </p:spPr>
        <p:txBody>
          <a:bodyPr/>
          <a:lstStyle/>
          <a:p>
            <a:pPr>
              <a:spcBef>
                <a:spcPct val="50000"/>
              </a:spcBef>
              <a:buSzPct val="150000"/>
              <a:buNone/>
            </a:pPr>
            <a:endParaRPr lang="en-US" dirty="0" smtClean="0"/>
          </a:p>
          <a:p>
            <a:pPr eaLnBrk="1" hangingPunct="1"/>
            <a:endParaRPr lang="en-IN" b="1" dirty="0" smtClean="0"/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B34F450-FFC0-4260-A878-55EB8A35D9F8}" type="slidenum">
              <a:rPr lang="en-US" smtClean="0"/>
              <a:pPr>
                <a:defRPr/>
              </a:pPr>
              <a:t>99</a:t>
            </a:fld>
            <a:endParaRPr lang="en-US" smtClean="0"/>
          </a:p>
        </p:txBody>
      </p:sp>
      <p:pic>
        <p:nvPicPr>
          <p:cNvPr id="63490" name="Picture 2" descr="http://blogs.mathworks.com/images/pick/will_campbell/potw_salesman/traveling_salesman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2819400"/>
            <a:ext cx="5410200" cy="32004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E:\Program Files\Microsoft Office\Templates\Presentation Designs\Blends.pot</Template>
  <TotalTime>14468</TotalTime>
  <Words>3214</Words>
  <Application>Microsoft PowerPoint</Application>
  <PresentationFormat>On-screen Show (4:3)</PresentationFormat>
  <Paragraphs>897</Paragraphs>
  <Slides>172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172</vt:i4>
      </vt:variant>
    </vt:vector>
  </HeadingPairs>
  <TitlesOfParts>
    <vt:vector size="174" baseType="lpstr">
      <vt:lpstr>Blends</vt:lpstr>
      <vt:lpstr>Photo Editor Photo</vt:lpstr>
      <vt:lpstr>Slide 1</vt:lpstr>
      <vt:lpstr>Slide 2</vt:lpstr>
      <vt:lpstr>Outline</vt:lpstr>
      <vt:lpstr>Most Important</vt:lpstr>
      <vt:lpstr>Skill Sets Required</vt:lpstr>
      <vt:lpstr>Basics of Python</vt:lpstr>
      <vt:lpstr>Sub Set Problem</vt:lpstr>
      <vt:lpstr>Sub Set Problem 1</vt:lpstr>
      <vt:lpstr>Subset Problem Heuristics Approach</vt:lpstr>
      <vt:lpstr>Sub Set Problem Implementation using python</vt:lpstr>
      <vt:lpstr>Sub Set Problem 2</vt:lpstr>
      <vt:lpstr>Sub Set Problem Implementation using python</vt:lpstr>
      <vt:lpstr>Application of  Sub Set Problem</vt:lpstr>
      <vt:lpstr>Application of  Sub Set Problem</vt:lpstr>
      <vt:lpstr>Objective Function</vt:lpstr>
      <vt:lpstr>Assignment – 1 Write the Python Code for</vt:lpstr>
      <vt:lpstr>Solution – 1 (version 1)</vt:lpstr>
      <vt:lpstr>Solution – 1 (version 2)</vt:lpstr>
      <vt:lpstr>Assignment – 2 Write the Python Code for</vt:lpstr>
      <vt:lpstr>Solution – 2</vt:lpstr>
      <vt:lpstr>Randomization</vt:lpstr>
      <vt:lpstr>Randomization</vt:lpstr>
      <vt:lpstr>Randomization</vt:lpstr>
      <vt:lpstr>Randomization</vt:lpstr>
      <vt:lpstr>Assignment 3 Randomization</vt:lpstr>
      <vt:lpstr>Randomization - Sampling</vt:lpstr>
      <vt:lpstr>Randomization - Sampling</vt:lpstr>
      <vt:lpstr>Randomization - Sampling</vt:lpstr>
      <vt:lpstr>Randomization - Sampling</vt:lpstr>
      <vt:lpstr>Randomization - Sampling</vt:lpstr>
      <vt:lpstr>Randomization</vt:lpstr>
      <vt:lpstr>Randomization</vt:lpstr>
      <vt:lpstr>Randomization</vt:lpstr>
      <vt:lpstr>Optimization</vt:lpstr>
      <vt:lpstr>Optimization</vt:lpstr>
      <vt:lpstr>Parameter Selection</vt:lpstr>
      <vt:lpstr>Parameter Selection</vt:lpstr>
      <vt:lpstr>Parameter Selection</vt:lpstr>
      <vt:lpstr>Optimization using Randomization</vt:lpstr>
      <vt:lpstr>                Python Implementation Optimization using Randomization</vt:lpstr>
      <vt:lpstr>Assignment – 4 Optimize using Randomization </vt:lpstr>
      <vt:lpstr>Assignment – 5 Optimize using Randomization </vt:lpstr>
      <vt:lpstr>Assignment – 6</vt:lpstr>
      <vt:lpstr>Genetic Algorithm</vt:lpstr>
      <vt:lpstr>Genetic Algorithm</vt:lpstr>
      <vt:lpstr>Genetic Algorithm</vt:lpstr>
      <vt:lpstr>Genetic Algorithm</vt:lpstr>
      <vt:lpstr>Genetic Algorithm</vt:lpstr>
      <vt:lpstr>Genetic Algorithm</vt:lpstr>
      <vt:lpstr>Parameter Selection</vt:lpstr>
      <vt:lpstr>Genetic Algorithm</vt:lpstr>
      <vt:lpstr>Genetic Algorithm</vt:lpstr>
      <vt:lpstr>Genetic Algorithm</vt:lpstr>
      <vt:lpstr>GA - Workflow</vt:lpstr>
      <vt:lpstr>GA</vt:lpstr>
      <vt:lpstr>Genetic Algorithm</vt:lpstr>
      <vt:lpstr>GA</vt:lpstr>
      <vt:lpstr>GA</vt:lpstr>
      <vt:lpstr>GA: Basic principles</vt:lpstr>
      <vt:lpstr>GA: Basic principles</vt:lpstr>
      <vt:lpstr>GA: Basic principles</vt:lpstr>
      <vt:lpstr>GA: Basic principles</vt:lpstr>
      <vt:lpstr>GA: Crossover/Mutation</vt:lpstr>
      <vt:lpstr>GA: Crossover/Mutation</vt:lpstr>
      <vt:lpstr>GA Simulations using python</vt:lpstr>
      <vt:lpstr>GA: Tuning Parameters</vt:lpstr>
      <vt:lpstr>Assignment – 7</vt:lpstr>
      <vt:lpstr>Assignment – 8</vt:lpstr>
      <vt:lpstr>Answer 8</vt:lpstr>
      <vt:lpstr>Evaluation Parameters  for  Algorithm</vt:lpstr>
      <vt:lpstr>Evaluation Parameters  for  Algorithm</vt:lpstr>
      <vt:lpstr>Evaluation Parameters  for  Algorithm</vt:lpstr>
      <vt:lpstr>Evaluation Parameters  for  Algorithm</vt:lpstr>
      <vt:lpstr>Evaluation Parameters  for  Algorithm</vt:lpstr>
      <vt:lpstr>Evaluation Parameters  for  Algorithm</vt:lpstr>
      <vt:lpstr>Evaluation Parameters  for  Algorithm</vt:lpstr>
      <vt:lpstr>Evaluation Parameters  for  Algorithm</vt:lpstr>
      <vt:lpstr>Review GRDE Paper</vt:lpstr>
      <vt:lpstr>Optimization Toolbox Demo</vt:lpstr>
      <vt:lpstr>One page Writing</vt:lpstr>
      <vt:lpstr>Sandeep Maheshwari</vt:lpstr>
      <vt:lpstr>Assignment – 9</vt:lpstr>
      <vt:lpstr>How to merge the results of different Algos for same fitness function</vt:lpstr>
      <vt:lpstr>How to merge the results of different Algos</vt:lpstr>
      <vt:lpstr>How to merge the results of different Algos</vt:lpstr>
      <vt:lpstr>Differential Evolution (DE)</vt:lpstr>
      <vt:lpstr>Differential Evolution (DE)</vt:lpstr>
      <vt:lpstr>Differential Evolution (DE)</vt:lpstr>
      <vt:lpstr>Differential Evolution (DE)</vt:lpstr>
      <vt:lpstr>Differential Evolution (DE)</vt:lpstr>
      <vt:lpstr>Differential Evolution (DE)</vt:lpstr>
      <vt:lpstr>Differential Evolution (DE)</vt:lpstr>
      <vt:lpstr>Set Partition Problem</vt:lpstr>
      <vt:lpstr>Set Partition Problem</vt:lpstr>
      <vt:lpstr>Set Partition Problem Implementation using python</vt:lpstr>
      <vt:lpstr>Assignment – 10</vt:lpstr>
      <vt:lpstr>Assignment – 11</vt:lpstr>
      <vt:lpstr>Travelling Salesman Problem</vt:lpstr>
      <vt:lpstr>Travelling Salesman Problem</vt:lpstr>
      <vt:lpstr>Travelling Salesman Problem</vt:lpstr>
      <vt:lpstr>Travelling Salesman Problem</vt:lpstr>
      <vt:lpstr>Travelling Salesman Problem Implementation using python</vt:lpstr>
      <vt:lpstr>Lab Evaluation</vt:lpstr>
      <vt:lpstr>How to call external Commands</vt:lpstr>
      <vt:lpstr>Call external command</vt:lpstr>
      <vt:lpstr>Call external command</vt:lpstr>
      <vt:lpstr>Call external command</vt:lpstr>
      <vt:lpstr>Call external command</vt:lpstr>
      <vt:lpstr>Linear Model</vt:lpstr>
      <vt:lpstr>Linear Model</vt:lpstr>
      <vt:lpstr>Least Sum of Square </vt:lpstr>
      <vt:lpstr>Least Sum of Square </vt:lpstr>
      <vt:lpstr>Find  Least Sum of Square </vt:lpstr>
      <vt:lpstr>Find  Least Sum of Square </vt:lpstr>
      <vt:lpstr>Least Sum of Square </vt:lpstr>
      <vt:lpstr>Least Sum of Square </vt:lpstr>
      <vt:lpstr>Least Sum of Square </vt:lpstr>
      <vt:lpstr>Least Sum of Square </vt:lpstr>
      <vt:lpstr>Least Sum of Square </vt:lpstr>
      <vt:lpstr>Least Sum of Square </vt:lpstr>
      <vt:lpstr>Particle Swarm Optimization (PSO)</vt:lpstr>
      <vt:lpstr>Particle Swarm Optimization (PSO)</vt:lpstr>
      <vt:lpstr>Particle Swarm Optimization (PSO)</vt:lpstr>
      <vt:lpstr>Particle Swarm Optimization (PSO)</vt:lpstr>
      <vt:lpstr>Particle Swarm Optimization (PSO)</vt:lpstr>
      <vt:lpstr>Particle Swarm Optimization (PSO)</vt:lpstr>
      <vt:lpstr>Particle Swarm Optimization (PSO)</vt:lpstr>
      <vt:lpstr>Particle Swarm Optimization (PSO)</vt:lpstr>
      <vt:lpstr>Particle Swarm Optimization (PSO)</vt:lpstr>
      <vt:lpstr>Particle Swarm Optimization (PSO)</vt:lpstr>
      <vt:lpstr>Particle Swarm Optimization (PSO)</vt:lpstr>
      <vt:lpstr>Particle Swarm Optimization (PSO)</vt:lpstr>
      <vt:lpstr>Particle Swarm Optimization (PSO)</vt:lpstr>
      <vt:lpstr>Particle Swarm Optimization (PSO)</vt:lpstr>
      <vt:lpstr>Particle Swarm Optimization (PSO)</vt:lpstr>
      <vt:lpstr>Particle Swarm Optimization (PSO)</vt:lpstr>
      <vt:lpstr>Particle Swarm Optimization (PSO)</vt:lpstr>
      <vt:lpstr>Particle Swarm Optimization (PSO)</vt:lpstr>
      <vt:lpstr>Particle Swarm Optimization (PSO)</vt:lpstr>
      <vt:lpstr>Particle Swarm Optimization (PSO)</vt:lpstr>
      <vt:lpstr>Particle Swarm Optimization (PSO)</vt:lpstr>
      <vt:lpstr>Particle Swarm Optimization (PSO)</vt:lpstr>
      <vt:lpstr>Thiel Fellowship</vt:lpstr>
      <vt:lpstr>Numerai Competition</vt:lpstr>
      <vt:lpstr>Parameter Sensitivity</vt:lpstr>
      <vt:lpstr>Parameter Sensitivity</vt:lpstr>
      <vt:lpstr>Clique Problem</vt:lpstr>
      <vt:lpstr>Clique Problem</vt:lpstr>
      <vt:lpstr>Clique Problem</vt:lpstr>
      <vt:lpstr>Clique Problem</vt:lpstr>
      <vt:lpstr>Clique Problem</vt:lpstr>
      <vt:lpstr>Clique Problem</vt:lpstr>
      <vt:lpstr>Clique Problem</vt:lpstr>
      <vt:lpstr>Clique Problem Heuristics Approach</vt:lpstr>
      <vt:lpstr>GA: Knapsack Problem</vt:lpstr>
      <vt:lpstr>GA: Visualization </vt:lpstr>
      <vt:lpstr>GA: Convergence</vt:lpstr>
      <vt:lpstr>GA: Convergence</vt:lpstr>
      <vt:lpstr>GA: Image Processing</vt:lpstr>
      <vt:lpstr>GA: Image Processing</vt:lpstr>
      <vt:lpstr>GA: Solving Sudoku</vt:lpstr>
      <vt:lpstr>GA: Solving Sudoku</vt:lpstr>
      <vt:lpstr>Coin Change Problem</vt:lpstr>
      <vt:lpstr>Coin Change Problem</vt:lpstr>
      <vt:lpstr>N Queens Problem</vt:lpstr>
      <vt:lpstr>N Queens Problem</vt:lpstr>
      <vt:lpstr>N Queens Problem: Solution using GA</vt:lpstr>
      <vt:lpstr>N Queens Problem: Solution using GA</vt:lpstr>
      <vt:lpstr>N Queens Problem: Solution using GA</vt:lpstr>
      <vt:lpstr>N Queens Problem: Solution using GA</vt:lpstr>
      <vt:lpstr>Next Class</vt:lpstr>
      <vt:lpstr>Question &amp; Doubts</vt:lpstr>
    </vt:vector>
  </TitlesOfParts>
  <Company>CSLA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Review of C Programming</dc:title>
  <dc:creator>lanctradm</dc:creator>
  <cp:lastModifiedBy>CSED1</cp:lastModifiedBy>
  <cp:revision>415</cp:revision>
  <dcterms:created xsi:type="dcterms:W3CDTF">2001-04-20T05:55:02Z</dcterms:created>
  <dcterms:modified xsi:type="dcterms:W3CDTF">2016-04-12T07:23:30Z</dcterms:modified>
</cp:coreProperties>
</file>